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5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6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7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285" r:id="rId3"/>
    <p:sldId id="302" r:id="rId4"/>
    <p:sldId id="327" r:id="rId5"/>
    <p:sldId id="332" r:id="rId6"/>
    <p:sldId id="319" r:id="rId7"/>
    <p:sldId id="328" r:id="rId8"/>
    <p:sldId id="287" r:id="rId9"/>
    <p:sldId id="296" r:id="rId10"/>
    <p:sldId id="297" r:id="rId11"/>
    <p:sldId id="329" r:id="rId12"/>
    <p:sldId id="326" r:id="rId13"/>
    <p:sldId id="314" r:id="rId14"/>
    <p:sldId id="298" r:id="rId15"/>
    <p:sldId id="333" r:id="rId16"/>
    <p:sldId id="334" r:id="rId17"/>
    <p:sldId id="330" r:id="rId18"/>
    <p:sldId id="301" r:id="rId19"/>
    <p:sldId id="309" r:id="rId20"/>
    <p:sldId id="268" r:id="rId21"/>
    <p:sldId id="331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76" autoAdjust="0"/>
    <p:restoredTop sz="94660"/>
  </p:normalViewPr>
  <p:slideViewPr>
    <p:cSldViewPr snapToGrid="0">
      <p:cViewPr varScale="1">
        <p:scale>
          <a:sx n="86" d="100"/>
          <a:sy n="86" d="100"/>
        </p:scale>
        <p:origin x="28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4B23CA-C9AC-4804-BE24-73308489F2EA}" type="doc">
      <dgm:prSet loTypeId="urn:microsoft.com/office/officeart/2009/layout/CircleArrowProcess" loCatId="cycle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8F13456C-8BF3-43BC-9D1E-9DED6892A203}">
      <dgm:prSet phldrT="[Text]"/>
      <dgm:spPr>
        <a:xfrm>
          <a:off x="1578780" y="688665"/>
          <a:ext cx="1059799" cy="529772"/>
        </a:xfrm>
        <a:noFill/>
        <a:ln>
          <a:noFill/>
        </a:ln>
        <a:effectLst/>
      </dgm:spPr>
      <dgm:t>
        <a:bodyPr/>
        <a:lstStyle/>
        <a:p>
          <a:r>
            <a:rPr lang="zh-CN" altLang="en-US" dirty="0">
              <a:solidFill>
                <a:schemeClr val="bg1"/>
              </a:solidFill>
              <a:latin typeface="Segoe UI"/>
              <a:ea typeface="微软雅黑"/>
              <a:cs typeface="+mn-cs"/>
            </a:rPr>
            <a:t>基本体素</a:t>
          </a:r>
          <a:endParaRPr lang="en-US" dirty="0">
            <a:solidFill>
              <a:schemeClr val="bg1"/>
            </a:solidFill>
            <a:latin typeface="Segoe UI"/>
            <a:ea typeface="+mn-ea"/>
            <a:cs typeface="+mn-cs"/>
          </a:endParaRPr>
        </a:p>
      </dgm:t>
    </dgm:pt>
    <dgm:pt modelId="{B8D2576C-E3EA-4E5C-93D6-F0F78845EB2A}" type="parTrans" cxnId="{0E1BAF21-CC59-4CCB-B5FA-CAD76E03009D}">
      <dgm:prSet/>
      <dgm:spPr/>
      <dgm:t>
        <a:bodyPr/>
        <a:lstStyle/>
        <a:p>
          <a:endParaRPr lang="en-US"/>
        </a:p>
      </dgm:t>
    </dgm:pt>
    <dgm:pt modelId="{E3EDC9AF-B5DB-4F99-B15F-8F8812920278}" type="sibTrans" cxnId="{0E1BAF21-CC59-4CCB-B5FA-CAD76E03009D}">
      <dgm:prSet/>
      <dgm:spPr/>
      <dgm:t>
        <a:bodyPr/>
        <a:lstStyle/>
        <a:p>
          <a:endParaRPr lang="en-US"/>
        </a:p>
      </dgm:t>
    </dgm:pt>
    <dgm:pt modelId="{B0059E3C-2052-48C6-B6DF-09927C64DEEF}">
      <dgm:prSet phldrT="[Text]"/>
      <dgm:spPr>
        <a:xfrm>
          <a:off x="1051208" y="1791004"/>
          <a:ext cx="1059799" cy="529772"/>
        </a:xfrm>
        <a:noFill/>
        <a:ln>
          <a:noFill/>
        </a:ln>
        <a:effectLst/>
      </dgm:spPr>
      <dgm:t>
        <a:bodyPr/>
        <a:lstStyle/>
        <a:p>
          <a:r>
            <a:rPr lang="en-US" altLang="zh-CN" dirty="0">
              <a:solidFill>
                <a:schemeClr val="bg1"/>
              </a:solidFill>
              <a:latin typeface="Segoe UI"/>
              <a:ea typeface="微软雅黑"/>
              <a:cs typeface="+mn-cs"/>
            </a:rPr>
            <a:t>3D</a:t>
          </a:r>
          <a:r>
            <a:rPr lang="zh-CN" altLang="en-US" dirty="0">
              <a:solidFill>
                <a:schemeClr val="bg1"/>
              </a:solidFill>
              <a:latin typeface="Segoe UI"/>
              <a:ea typeface="微软雅黑"/>
              <a:cs typeface="+mn-cs"/>
            </a:rPr>
            <a:t>网格</a:t>
          </a:r>
          <a:endParaRPr lang="en-US" dirty="0">
            <a:solidFill>
              <a:schemeClr val="bg1"/>
            </a:solidFill>
            <a:latin typeface="Segoe UI"/>
            <a:ea typeface="+mn-ea"/>
            <a:cs typeface="+mn-cs"/>
          </a:endParaRPr>
        </a:p>
      </dgm:t>
    </dgm:pt>
    <dgm:pt modelId="{3DB835A0-027C-4E05-89B4-82BA773E6461}" type="parTrans" cxnId="{9B0A2B54-D800-4314-AD61-C68DC7A768B3}">
      <dgm:prSet/>
      <dgm:spPr/>
      <dgm:t>
        <a:bodyPr/>
        <a:lstStyle/>
        <a:p>
          <a:endParaRPr lang="en-US"/>
        </a:p>
      </dgm:t>
    </dgm:pt>
    <dgm:pt modelId="{7F6D62A3-3947-437F-AD02-8AB42164386B}" type="sibTrans" cxnId="{9B0A2B54-D800-4314-AD61-C68DC7A768B3}">
      <dgm:prSet/>
      <dgm:spPr/>
      <dgm:t>
        <a:bodyPr/>
        <a:lstStyle/>
        <a:p>
          <a:endParaRPr lang="en-US"/>
        </a:p>
      </dgm:t>
    </dgm:pt>
    <dgm:pt modelId="{35556BF2-4254-4703-9E4E-C551FE1113B0}">
      <dgm:prSet phldrT="[Text]"/>
      <dgm:spPr>
        <a:xfrm>
          <a:off x="1581287" y="2894929"/>
          <a:ext cx="1059799" cy="529772"/>
        </a:xfrm>
        <a:noFill/>
        <a:ln>
          <a:noFill/>
        </a:ln>
        <a:effectLst/>
      </dgm:spPr>
      <dgm:t>
        <a:bodyPr/>
        <a:lstStyle/>
        <a:p>
          <a:r>
            <a:rPr lang="en-US" altLang="zh-CN" dirty="0">
              <a:solidFill>
                <a:schemeClr val="bg1"/>
              </a:solidFill>
              <a:latin typeface="Segoe UI"/>
              <a:ea typeface="微软雅黑"/>
              <a:cs typeface="+mn-cs"/>
            </a:rPr>
            <a:t>NURBS</a:t>
          </a:r>
          <a:endParaRPr lang="en-US" dirty="0">
            <a:solidFill>
              <a:schemeClr val="bg1"/>
            </a:solidFill>
            <a:latin typeface="Segoe UI"/>
            <a:ea typeface="+mn-ea"/>
            <a:cs typeface="+mn-cs"/>
          </a:endParaRPr>
        </a:p>
      </dgm:t>
    </dgm:pt>
    <dgm:pt modelId="{41A2991C-B91D-4FE2-8164-848FA4B8D871}" type="parTrans" cxnId="{6130C7C7-E270-42DE-A811-B6C6535240B5}">
      <dgm:prSet/>
      <dgm:spPr/>
      <dgm:t>
        <a:bodyPr/>
        <a:lstStyle/>
        <a:p>
          <a:endParaRPr lang="en-US"/>
        </a:p>
      </dgm:t>
    </dgm:pt>
    <dgm:pt modelId="{438730AC-CCE4-48C4-9A01-64E51F19669A}" type="sibTrans" cxnId="{6130C7C7-E270-42DE-A811-B6C6535240B5}">
      <dgm:prSet/>
      <dgm:spPr/>
      <dgm:t>
        <a:bodyPr/>
        <a:lstStyle/>
        <a:p>
          <a:endParaRPr lang="en-US"/>
        </a:p>
      </dgm:t>
    </dgm:pt>
    <dgm:pt modelId="{E6E0C944-DE1F-4C7A-A8BA-D3BB78FE936C}" type="pres">
      <dgm:prSet presAssocID="{084B23CA-C9AC-4804-BE24-73308489F2EA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BFD0762C-0046-4BBC-B838-5E430AF3E7AF}" type="pres">
      <dgm:prSet presAssocID="{8F13456C-8BF3-43BC-9D1E-9DED6892A203}" presName="Accent1" presStyleCnt="0"/>
      <dgm:spPr/>
    </dgm:pt>
    <dgm:pt modelId="{F860AC9F-97A3-4DC4-A2A8-C4F2AAE87A79}" type="pres">
      <dgm:prSet presAssocID="{8F13456C-8BF3-43BC-9D1E-9DED6892A203}" presName="Accent" presStyleLbl="node1" presStyleIdx="0" presStyleCnt="3"/>
      <dgm:spPr>
        <a:xfrm>
          <a:off x="1157224" y="0"/>
          <a:ext cx="1907209" cy="190749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bg1">
            <a:alpha val="87000"/>
          </a:schemeClr>
        </a:solidFill>
        <a:ln w="25400" cap="flat" cmpd="sng" algn="ctr">
          <a:noFill/>
          <a:prstDash val="solid"/>
        </a:ln>
        <a:effectLst/>
      </dgm:spPr>
    </dgm:pt>
    <dgm:pt modelId="{09273BE7-DE2C-4061-AA17-0A7BFA57CFB0}" type="pres">
      <dgm:prSet presAssocID="{8F13456C-8BF3-43BC-9D1E-9DED6892A203}" presName="Parent1" presStyleLbl="revTx" presStyleIdx="0" presStyleCnt="3">
        <dgm:presLayoutVars>
          <dgm:chMax val="1"/>
          <dgm:chPref val="1"/>
          <dgm:bulletEnabled val="1"/>
        </dgm:presLayoutVars>
      </dgm:prSet>
      <dgm:spPr>
        <a:prstGeom prst="rect">
          <a:avLst/>
        </a:prstGeom>
      </dgm:spPr>
    </dgm:pt>
    <dgm:pt modelId="{90208E79-CE4A-4FC0-A99D-4FA1D03EA957}" type="pres">
      <dgm:prSet presAssocID="{B0059E3C-2052-48C6-B6DF-09927C64DEEF}" presName="Accent2" presStyleCnt="0"/>
      <dgm:spPr/>
    </dgm:pt>
    <dgm:pt modelId="{B26FD3CE-1CF3-41CF-B8EC-1A601E69492E}" type="pres">
      <dgm:prSet presAssocID="{B0059E3C-2052-48C6-B6DF-09927C64DEEF}" presName="Accent" presStyleLbl="node1" presStyleIdx="1" presStyleCnt="3"/>
      <dgm:spPr>
        <a:xfrm>
          <a:off x="627503" y="1095999"/>
          <a:ext cx="1907209" cy="1907499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bg1">
            <a:alpha val="87000"/>
          </a:schemeClr>
        </a:solidFill>
        <a:ln w="25400" cap="flat" cmpd="sng" algn="ctr">
          <a:noFill/>
          <a:prstDash val="solid"/>
        </a:ln>
        <a:effectLst/>
      </dgm:spPr>
    </dgm:pt>
    <dgm:pt modelId="{EDA3FFD0-8996-4842-85DC-BE79E94C23B4}" type="pres">
      <dgm:prSet presAssocID="{B0059E3C-2052-48C6-B6DF-09927C64DEEF}" presName="Parent2" presStyleLbl="revTx" presStyleIdx="1" presStyleCnt="3">
        <dgm:presLayoutVars>
          <dgm:chMax val="1"/>
          <dgm:chPref val="1"/>
          <dgm:bulletEnabled val="1"/>
        </dgm:presLayoutVars>
      </dgm:prSet>
      <dgm:spPr>
        <a:prstGeom prst="rect">
          <a:avLst/>
        </a:prstGeom>
      </dgm:spPr>
    </dgm:pt>
    <dgm:pt modelId="{6171325F-930B-44D3-B472-2A9833BFFF36}" type="pres">
      <dgm:prSet presAssocID="{35556BF2-4254-4703-9E4E-C551FE1113B0}" presName="Accent3" presStyleCnt="0"/>
      <dgm:spPr/>
    </dgm:pt>
    <dgm:pt modelId="{0C74514F-B192-4726-8F5A-3050F80ADCD6}" type="pres">
      <dgm:prSet presAssocID="{35556BF2-4254-4703-9E4E-C551FE1113B0}" presName="Accent" presStyleLbl="node1" presStyleIdx="2" presStyleCnt="3"/>
      <dgm:spPr>
        <a:xfrm>
          <a:off x="1292967" y="2323155"/>
          <a:ext cx="1638588" cy="1639244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bg1">
            <a:alpha val="87000"/>
          </a:schemeClr>
        </a:solidFill>
        <a:ln w="25400" cap="flat" cmpd="sng" algn="ctr">
          <a:noFill/>
          <a:prstDash val="solid"/>
        </a:ln>
        <a:effectLst/>
      </dgm:spPr>
    </dgm:pt>
    <dgm:pt modelId="{D448F732-7F5F-49D0-ABE9-D806C79498D3}" type="pres">
      <dgm:prSet presAssocID="{35556BF2-4254-4703-9E4E-C551FE1113B0}" presName="Parent3" presStyleLbl="revTx" presStyleIdx="2" presStyleCnt="3">
        <dgm:presLayoutVars>
          <dgm:chMax val="1"/>
          <dgm:chPref val="1"/>
          <dgm:bulletEnabled val="1"/>
        </dgm:presLayoutVars>
      </dgm:prSet>
      <dgm:spPr>
        <a:prstGeom prst="rect">
          <a:avLst/>
        </a:prstGeom>
      </dgm:spPr>
    </dgm:pt>
  </dgm:ptLst>
  <dgm:cxnLst>
    <dgm:cxn modelId="{EC143F14-ACEA-46CA-8125-94661346DB3C}" type="presOf" srcId="{B0059E3C-2052-48C6-B6DF-09927C64DEEF}" destId="{EDA3FFD0-8996-4842-85DC-BE79E94C23B4}" srcOrd="0" destOrd="0" presId="urn:microsoft.com/office/officeart/2009/layout/CircleArrowProcess"/>
    <dgm:cxn modelId="{4028B916-6ECC-4C7F-B69B-FE8F15AD563B}" type="presOf" srcId="{8F13456C-8BF3-43BC-9D1E-9DED6892A203}" destId="{09273BE7-DE2C-4061-AA17-0A7BFA57CFB0}" srcOrd="0" destOrd="0" presId="urn:microsoft.com/office/officeart/2009/layout/CircleArrowProcess"/>
    <dgm:cxn modelId="{4E8B981C-19C2-42BE-9093-A1AC6D37C253}" type="presOf" srcId="{084B23CA-C9AC-4804-BE24-73308489F2EA}" destId="{E6E0C944-DE1F-4C7A-A8BA-D3BB78FE936C}" srcOrd="0" destOrd="0" presId="urn:microsoft.com/office/officeart/2009/layout/CircleArrowProcess"/>
    <dgm:cxn modelId="{0E1BAF21-CC59-4CCB-B5FA-CAD76E03009D}" srcId="{084B23CA-C9AC-4804-BE24-73308489F2EA}" destId="{8F13456C-8BF3-43BC-9D1E-9DED6892A203}" srcOrd="0" destOrd="0" parTransId="{B8D2576C-E3EA-4E5C-93D6-F0F78845EB2A}" sibTransId="{E3EDC9AF-B5DB-4F99-B15F-8F8812920278}"/>
    <dgm:cxn modelId="{9B0A2B54-D800-4314-AD61-C68DC7A768B3}" srcId="{084B23CA-C9AC-4804-BE24-73308489F2EA}" destId="{B0059E3C-2052-48C6-B6DF-09927C64DEEF}" srcOrd="1" destOrd="0" parTransId="{3DB835A0-027C-4E05-89B4-82BA773E6461}" sibTransId="{7F6D62A3-3947-437F-AD02-8AB42164386B}"/>
    <dgm:cxn modelId="{6130C7C7-E270-42DE-A811-B6C6535240B5}" srcId="{084B23CA-C9AC-4804-BE24-73308489F2EA}" destId="{35556BF2-4254-4703-9E4E-C551FE1113B0}" srcOrd="2" destOrd="0" parTransId="{41A2991C-B91D-4FE2-8164-848FA4B8D871}" sibTransId="{438730AC-CCE4-48C4-9A01-64E51F19669A}"/>
    <dgm:cxn modelId="{9E0477D6-1012-4E2D-AFB9-196C9DDBCA22}" type="presOf" srcId="{35556BF2-4254-4703-9E4E-C551FE1113B0}" destId="{D448F732-7F5F-49D0-ABE9-D806C79498D3}" srcOrd="0" destOrd="0" presId="urn:microsoft.com/office/officeart/2009/layout/CircleArrowProcess"/>
    <dgm:cxn modelId="{36E16EEC-BB95-4B6A-BF7F-950D758BE169}" type="presParOf" srcId="{E6E0C944-DE1F-4C7A-A8BA-D3BB78FE936C}" destId="{BFD0762C-0046-4BBC-B838-5E430AF3E7AF}" srcOrd="0" destOrd="0" presId="urn:microsoft.com/office/officeart/2009/layout/CircleArrowProcess"/>
    <dgm:cxn modelId="{95CA6AEB-3FC2-473A-807C-352009200DB2}" type="presParOf" srcId="{BFD0762C-0046-4BBC-B838-5E430AF3E7AF}" destId="{F860AC9F-97A3-4DC4-A2A8-C4F2AAE87A79}" srcOrd="0" destOrd="0" presId="urn:microsoft.com/office/officeart/2009/layout/CircleArrowProcess"/>
    <dgm:cxn modelId="{9E5C07E7-00F9-4697-9227-904E93E23364}" type="presParOf" srcId="{E6E0C944-DE1F-4C7A-A8BA-D3BB78FE936C}" destId="{09273BE7-DE2C-4061-AA17-0A7BFA57CFB0}" srcOrd="1" destOrd="0" presId="urn:microsoft.com/office/officeart/2009/layout/CircleArrowProcess"/>
    <dgm:cxn modelId="{4C4575D2-99EF-48B5-9010-0ED8AF84DCED}" type="presParOf" srcId="{E6E0C944-DE1F-4C7A-A8BA-D3BB78FE936C}" destId="{90208E79-CE4A-4FC0-A99D-4FA1D03EA957}" srcOrd="2" destOrd="0" presId="urn:microsoft.com/office/officeart/2009/layout/CircleArrowProcess"/>
    <dgm:cxn modelId="{4A1ABAEA-F830-4393-B68E-835DDAB28DF6}" type="presParOf" srcId="{90208E79-CE4A-4FC0-A99D-4FA1D03EA957}" destId="{B26FD3CE-1CF3-41CF-B8EC-1A601E69492E}" srcOrd="0" destOrd="0" presId="urn:microsoft.com/office/officeart/2009/layout/CircleArrowProcess"/>
    <dgm:cxn modelId="{A52C290E-513C-4997-ABEB-A983254631C6}" type="presParOf" srcId="{E6E0C944-DE1F-4C7A-A8BA-D3BB78FE936C}" destId="{EDA3FFD0-8996-4842-85DC-BE79E94C23B4}" srcOrd="3" destOrd="0" presId="urn:microsoft.com/office/officeart/2009/layout/CircleArrowProcess"/>
    <dgm:cxn modelId="{889881BC-E91E-4019-9E01-7DF4BBFAA76D}" type="presParOf" srcId="{E6E0C944-DE1F-4C7A-A8BA-D3BB78FE936C}" destId="{6171325F-930B-44D3-B472-2A9833BFFF36}" srcOrd="4" destOrd="0" presId="urn:microsoft.com/office/officeart/2009/layout/CircleArrowProcess"/>
    <dgm:cxn modelId="{1B097187-8886-4D3C-93DB-827FB419FA2B}" type="presParOf" srcId="{6171325F-930B-44D3-B472-2A9833BFFF36}" destId="{0C74514F-B192-4726-8F5A-3050F80ADCD6}" srcOrd="0" destOrd="0" presId="urn:microsoft.com/office/officeart/2009/layout/CircleArrowProcess"/>
    <dgm:cxn modelId="{3F675786-BA35-416F-89E2-B2EB458B7B59}" type="presParOf" srcId="{E6E0C944-DE1F-4C7A-A8BA-D3BB78FE936C}" destId="{D448F732-7F5F-49D0-ABE9-D806C79498D3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0AC9F-97A3-4DC4-A2A8-C4F2AAE87A79}">
      <dsp:nvSpPr>
        <dsp:cNvPr id="0" name=""/>
        <dsp:cNvSpPr/>
      </dsp:nvSpPr>
      <dsp:spPr>
        <a:xfrm>
          <a:off x="1542965" y="0"/>
          <a:ext cx="2542945" cy="2543332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bg1">
            <a:alpha val="87000"/>
          </a:schemeClr>
        </a:solidFill>
        <a:ln w="254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273BE7-DE2C-4061-AA17-0A7BFA57CFB0}">
      <dsp:nvSpPr>
        <dsp:cNvPr id="0" name=""/>
        <dsp:cNvSpPr/>
      </dsp:nvSpPr>
      <dsp:spPr>
        <a:xfrm>
          <a:off x="2105040" y="918220"/>
          <a:ext cx="1413065" cy="706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solidFill>
                <a:schemeClr val="bg1"/>
              </a:solidFill>
              <a:latin typeface="Segoe UI"/>
              <a:ea typeface="微软雅黑"/>
              <a:cs typeface="+mn-cs"/>
            </a:rPr>
            <a:t>基本体素</a:t>
          </a:r>
          <a:endParaRPr lang="en-US" sz="2700" kern="1200" dirty="0">
            <a:solidFill>
              <a:schemeClr val="bg1"/>
            </a:solidFill>
            <a:latin typeface="Segoe UI"/>
            <a:ea typeface="+mn-ea"/>
            <a:cs typeface="+mn-cs"/>
          </a:endParaRPr>
        </a:p>
      </dsp:txBody>
      <dsp:txXfrm>
        <a:off x="2105040" y="918220"/>
        <a:ext cx="1413065" cy="706363"/>
      </dsp:txXfrm>
    </dsp:sp>
    <dsp:sp modelId="{B26FD3CE-1CF3-41CF-B8EC-1A601E69492E}">
      <dsp:nvSpPr>
        <dsp:cNvPr id="0" name=""/>
        <dsp:cNvSpPr/>
      </dsp:nvSpPr>
      <dsp:spPr>
        <a:xfrm>
          <a:off x="836671" y="1461333"/>
          <a:ext cx="2542945" cy="2543332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bg1">
            <a:alpha val="87000"/>
          </a:schemeClr>
        </a:solidFill>
        <a:ln w="254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A3FFD0-8996-4842-85DC-BE79E94C23B4}">
      <dsp:nvSpPr>
        <dsp:cNvPr id="0" name=""/>
        <dsp:cNvSpPr/>
      </dsp:nvSpPr>
      <dsp:spPr>
        <a:xfrm>
          <a:off x="1401611" y="2388006"/>
          <a:ext cx="1413065" cy="706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dirty="0">
              <a:solidFill>
                <a:schemeClr val="bg1"/>
              </a:solidFill>
              <a:latin typeface="Segoe UI"/>
              <a:ea typeface="微软雅黑"/>
              <a:cs typeface="+mn-cs"/>
            </a:rPr>
            <a:t>3D</a:t>
          </a:r>
          <a:r>
            <a:rPr lang="zh-CN" altLang="en-US" sz="2700" kern="1200" dirty="0">
              <a:solidFill>
                <a:schemeClr val="bg1"/>
              </a:solidFill>
              <a:latin typeface="Segoe UI"/>
              <a:ea typeface="微软雅黑"/>
              <a:cs typeface="+mn-cs"/>
            </a:rPr>
            <a:t>网格</a:t>
          </a:r>
          <a:endParaRPr lang="en-US" sz="2700" kern="1200" dirty="0">
            <a:solidFill>
              <a:schemeClr val="bg1"/>
            </a:solidFill>
            <a:latin typeface="Segoe UI"/>
            <a:ea typeface="+mn-ea"/>
            <a:cs typeface="+mn-cs"/>
          </a:endParaRPr>
        </a:p>
      </dsp:txBody>
      <dsp:txXfrm>
        <a:off x="1401611" y="2388006"/>
        <a:ext cx="1413065" cy="706363"/>
      </dsp:txXfrm>
    </dsp:sp>
    <dsp:sp modelId="{0C74514F-B192-4726-8F5A-3050F80ADCD6}">
      <dsp:nvSpPr>
        <dsp:cNvPr id="0" name=""/>
        <dsp:cNvSpPr/>
      </dsp:nvSpPr>
      <dsp:spPr>
        <a:xfrm>
          <a:off x="1723956" y="3097540"/>
          <a:ext cx="2184784" cy="2185659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bg1">
            <a:alpha val="87000"/>
          </a:schemeClr>
        </a:solidFill>
        <a:ln w="254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8F732-7F5F-49D0-ABE9-D806C79498D3}">
      <dsp:nvSpPr>
        <dsp:cNvPr id="0" name=""/>
        <dsp:cNvSpPr/>
      </dsp:nvSpPr>
      <dsp:spPr>
        <a:xfrm>
          <a:off x="2108383" y="3859905"/>
          <a:ext cx="1413065" cy="706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dirty="0">
              <a:solidFill>
                <a:schemeClr val="bg1"/>
              </a:solidFill>
              <a:latin typeface="Segoe UI"/>
              <a:ea typeface="微软雅黑"/>
              <a:cs typeface="+mn-cs"/>
            </a:rPr>
            <a:t>NURBS</a:t>
          </a:r>
          <a:endParaRPr lang="en-US" sz="2700" kern="1200" dirty="0">
            <a:solidFill>
              <a:schemeClr val="bg1"/>
            </a:solidFill>
            <a:latin typeface="Segoe UI"/>
            <a:ea typeface="+mn-ea"/>
            <a:cs typeface="+mn-cs"/>
          </a:endParaRPr>
        </a:p>
      </dsp:txBody>
      <dsp:txXfrm>
        <a:off x="2108383" y="3859905"/>
        <a:ext cx="1413065" cy="7063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E5DF88-9374-4D9D-87D9-09244120F22B}" type="datetimeFigureOut">
              <a:rPr lang="zh-CN" altLang="en-US" smtClean="0"/>
              <a:t>2018/1/16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B9060E-0DD7-4E72-8DA0-567FFDAFD2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348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DD64E-849B-46BF-80FE-C7DCBAEFE6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103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DD64E-849B-46BF-80FE-C7DCBAEFE6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018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DD64E-849B-46BF-80FE-C7DCBAEFE6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787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DD64E-849B-46BF-80FE-C7DCBAEFE6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113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5D51E-EFC1-4B13-8490-533A4CA86EC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928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12A3E7E-2EEF-48BD-B768-431523B02AB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797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15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89377C5-5227-4F83-AF24-32F557E5024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028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D262F-E92A-42EA-B471-EB7ABAEB30A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275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D4E61E-07D3-459B-8467-FA1647F674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212EE83-8758-4109-A233-39D14BDDD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02F464-C668-4E3E-A2C7-F87A2197A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AD99-84D1-4B97-A084-58EFA9CA5B00}" type="datetimeFigureOut">
              <a:rPr lang="zh-CN" altLang="en-US" smtClean="0"/>
              <a:t>2018/1/16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A047BD-7E6A-4FAB-864E-529C7FB50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528B3F-D9A6-4283-81F2-E86899373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8933-13C0-466C-88BC-26B2AF96E7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53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 dir="u"/>
      </p:transition>
    </mc:Choice>
    <mc:Fallback xmlns="">
      <p:transition spd="slow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3D0C6A-FAAF-4923-BA98-8A38BF82F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9AEBDCE-38B4-44F2-91EE-A78A30BA8C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28231B-4CD1-4300-B26B-EFFBC8C51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AD99-84D1-4B97-A084-58EFA9CA5B00}" type="datetimeFigureOut">
              <a:rPr lang="zh-CN" altLang="en-US" smtClean="0"/>
              <a:t>2018/1/16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1ABCCA-4CE6-4C8B-945D-D24772B01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6227D3-940A-4222-AEBC-AD0050E14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8933-13C0-466C-88BC-26B2AF96E7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14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 dir="u"/>
      </p:transition>
    </mc:Choice>
    <mc:Fallback xmlns="">
      <p:transition spd="slow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FEB52F6-8D87-452E-9B62-4B16CCF37A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0C951DA-DA23-4698-9941-183BE5B128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937753-04D3-44DA-8257-A2D8D07AC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AD99-84D1-4B97-A084-58EFA9CA5B00}" type="datetimeFigureOut">
              <a:rPr lang="zh-CN" altLang="en-US" smtClean="0"/>
              <a:t>2018/1/16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FC9CA0-AED6-4C34-8509-538751D0F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4D305B-171C-47F4-8E87-ECF5BEF3F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8933-13C0-466C-88BC-26B2AF96E7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09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 dir="u"/>
      </p:transition>
    </mc:Choice>
    <mc:Fallback xmlns="">
      <p:transition spd="slow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8590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 dir="u"/>
      </p:transition>
    </mc:Choice>
    <mc:Fallback xmlns="">
      <p:transition spd="slow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720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 dir="u"/>
      </p:transition>
    </mc:Choice>
    <mc:Fallback xmlns="">
      <p:transition spd="slow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848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 dir="u"/>
      </p:transition>
    </mc:Choice>
    <mc:Fallback xmlns="">
      <p:transition spd="slow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331098-7B6E-48A8-A031-F9700B605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984418-6AAE-4155-BDC8-2233243F7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9BECDD-D274-4478-8C4D-6264F316B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AD99-84D1-4B97-A084-58EFA9CA5B00}" type="datetimeFigureOut">
              <a:rPr lang="zh-CN" altLang="en-US" smtClean="0"/>
              <a:t>2018/1/16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7442A8-83CA-46B5-A33D-C9ADBE050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C47C4D-2D70-413A-8714-D75EA2D82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8933-13C0-466C-88BC-26B2AF96E7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94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 dir="u"/>
      </p:transition>
    </mc:Choice>
    <mc:Fallback xmlns="">
      <p:transition spd="slow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C9D8BC-1AC2-4230-974A-832EF6392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0E667C-2F31-4EDD-938F-2E1F764F7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22B046-1972-4FE8-A8E6-06DE583B1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AD99-84D1-4B97-A084-58EFA9CA5B00}" type="datetimeFigureOut">
              <a:rPr lang="zh-CN" altLang="en-US" smtClean="0"/>
              <a:t>2018/1/16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FC6E34-9307-494E-8A98-B89B87826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C6DDEB-D825-4171-A38D-6052F62A3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8933-13C0-466C-88BC-26B2AF96E7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104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 dir="u"/>
      </p:transition>
    </mc:Choice>
    <mc:Fallback xmlns="">
      <p:transition spd="slow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1C89CE-A85C-45E9-95DA-44BE170AA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BCFDCB-34CA-4A75-B3CD-9D3F0EADBA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8909DF7-57E0-496F-8C44-8D42C86FEE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18E4B08-17FD-4439-B8F8-D066AE722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AD99-84D1-4B97-A084-58EFA9CA5B00}" type="datetimeFigureOut">
              <a:rPr lang="zh-CN" altLang="en-US" smtClean="0"/>
              <a:t>2018/1/16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A1A1F6-6602-4739-AA24-3FDF816EB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DF5F0A-7EB8-417F-98DC-544B0BCB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8933-13C0-466C-88BC-26B2AF96E7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16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 dir="u"/>
      </p:transition>
    </mc:Choice>
    <mc:Fallback xmlns="">
      <p:transition spd="slow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5F7FD5-2334-40B0-88E6-53B7AEC45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6D13D6-4264-4E4C-8BC5-992B39CB2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8719340-5F84-45F5-85D9-59AF0E2A5B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7CFCB48-0863-4310-8E5D-17BEB36F13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4971819-7C67-47C7-89A4-0AF0D3B202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E1A7D60-B8AC-4202-A02C-D8323BDA3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AD99-84D1-4B97-A084-58EFA9CA5B00}" type="datetimeFigureOut">
              <a:rPr lang="zh-CN" altLang="en-US" smtClean="0"/>
              <a:t>2018/1/16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65CF220-17B4-4EC2-BDD2-3B0F32F91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766397A-E6CD-4FD2-A6BC-CC2199634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8933-13C0-466C-88BC-26B2AF96E7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82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 dir="u"/>
      </p:transition>
    </mc:Choice>
    <mc:Fallback xmlns="">
      <p:transition spd="slow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D56DB4-0100-486C-AFBB-EA55BDAF2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9947C1A-AF1D-4819-A5E8-70E12AA35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AD99-84D1-4B97-A084-58EFA9CA5B00}" type="datetimeFigureOut">
              <a:rPr lang="zh-CN" altLang="en-US" smtClean="0"/>
              <a:t>2018/1/16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B5F7FEC-9B61-4159-BC4D-E4ADFA1A3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EA7F192-5038-44D9-A601-F0AD78A54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8933-13C0-466C-88BC-26B2AF96E7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43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 dir="u"/>
      </p:transition>
    </mc:Choice>
    <mc:Fallback xmlns="">
      <p:transition spd="slow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1FBE59E-45EE-492E-B1C0-0E1720FC2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AD99-84D1-4B97-A084-58EFA9CA5B00}" type="datetimeFigureOut">
              <a:rPr lang="zh-CN" altLang="en-US" smtClean="0"/>
              <a:t>2018/1/16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D069DB8-443A-4DCB-8ED4-D4741B324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D1F7CA-00E2-4912-8233-55B94C852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8933-13C0-466C-88BC-26B2AF96E7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1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 dir="u"/>
      </p:transition>
    </mc:Choice>
    <mc:Fallback xmlns="">
      <p:transition spd="slow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822593-9167-4FFB-9C1A-4F0F814A0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384000-8B57-41D8-9227-6D7D51376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5777829-694F-44B4-B049-07D279CABC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66670C-B515-4648-B237-6FAEF8E6B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AD99-84D1-4B97-A084-58EFA9CA5B00}" type="datetimeFigureOut">
              <a:rPr lang="zh-CN" altLang="en-US" smtClean="0"/>
              <a:t>2018/1/16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41871D9-A2BF-4E67-BBCF-BC516E098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2A692AC-A497-4EB9-B702-753BE996A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8933-13C0-466C-88BC-26B2AF96E7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578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 dir="u"/>
      </p:transition>
    </mc:Choice>
    <mc:Fallback xmlns="">
      <p:transition spd="slow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F879FC-E92C-4E4A-8C87-C95132CDF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BC870AE-32CB-46AD-BD02-FB5BE02BF0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CBF5D79-94D3-4F05-B13C-3C6D73758C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11CF23-0902-4F1D-A5CD-05FB65F15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AD99-84D1-4B97-A084-58EFA9CA5B00}" type="datetimeFigureOut">
              <a:rPr lang="zh-CN" altLang="en-US" smtClean="0"/>
              <a:t>2018/1/16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608CAC6-42BA-4C2E-8046-59F13B85D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824BCCA-AF86-4C7B-AF87-0CB027729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8933-13C0-466C-88BC-26B2AF96E7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47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 dir="u"/>
      </p:transition>
    </mc:Choice>
    <mc:Fallback xmlns="">
      <p:transition spd="slow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6F858A8-F052-4B19-ABDD-4D40EBF2D51B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2" cy="6858001"/>
          </a:xfrm>
          <a:prstGeom prst="rect">
            <a:avLst/>
          </a:prstGeom>
        </p:spPr>
      </p:pic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5F478E4-8103-4902-B0F1-7AD7C7AF7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034F46-8BD0-4BCB-84CB-CEE3CAB28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0A2AD7-8D6F-4A2F-B4C2-A25EA02FF4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EAD99-84D1-4B97-A084-58EFA9CA5B00}" type="datetimeFigureOut">
              <a:rPr lang="zh-CN" altLang="en-US" smtClean="0"/>
              <a:t>2018/1/16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627842-9CA0-4448-A3D2-424A10CB0C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8ED825-1C71-4131-9DAD-80C9CBF9E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3D8933-13C0-466C-88BC-26B2AF96E7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668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  <p:sldLayoutId id="2147483664" r:id="rId14"/>
  </p:sldLayoutIdLst>
  <mc:AlternateContent xmlns:mc="http://schemas.openxmlformats.org/markup-compatibility/2006" xmlns:p14="http://schemas.microsoft.com/office/powerpoint/2010/main">
    <mc:Choice Requires="p14">
      <p:transition spd="slow" p14:dur="1200" advTm="0">
        <p14:prism dir="u"/>
      </p:transition>
    </mc:Choice>
    <mc:Fallback xmlns="">
      <p:transition spd="slow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1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30.png"/><Relationship Id="rId5" Type="http://schemas.openxmlformats.org/officeDocument/2006/relationships/image" Target="../media/image27.jpg"/><Relationship Id="rId4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image" Target="../media/image30.jpg"/><Relationship Id="rId4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microsoft.com/office/2007/relationships/hdphoto" Target="../media/hdphoto1.wdp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34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microsoft.com/office/2007/relationships/hdphoto" Target="../media/hdphoto3.wdp"/><Relationship Id="rId3" Type="http://schemas.openxmlformats.org/officeDocument/2006/relationships/slideLayout" Target="../slideLayouts/slideLayout13.xml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19.png"/><Relationship Id="rId2" Type="http://schemas.openxmlformats.org/officeDocument/2006/relationships/tags" Target="../tags/tag8.xml"/><Relationship Id="rId16" Type="http://schemas.openxmlformats.org/officeDocument/2006/relationships/image" Target="../media/image21.png"/><Relationship Id="rId1" Type="http://schemas.openxmlformats.org/officeDocument/2006/relationships/tags" Target="../tags/tag7.xml"/><Relationship Id="rId6" Type="http://schemas.openxmlformats.org/officeDocument/2006/relationships/diagramLayout" Target="../diagrams/layout1.xml"/><Relationship Id="rId11" Type="http://schemas.microsoft.com/office/2007/relationships/hdphoto" Target="../media/hdphoto2.wdp"/><Relationship Id="rId5" Type="http://schemas.openxmlformats.org/officeDocument/2006/relationships/diagramData" Target="../diagrams/data1.xml"/><Relationship Id="rId15" Type="http://schemas.microsoft.com/office/2007/relationships/hdphoto" Target="../media/hdphoto4.wdp"/><Relationship Id="rId10" Type="http://schemas.openxmlformats.org/officeDocument/2006/relationships/image" Target="../media/image18.png"/><Relationship Id="rId4" Type="http://schemas.openxmlformats.org/officeDocument/2006/relationships/notesSlide" Target="../notesSlides/notesSlide3.xml"/><Relationship Id="rId9" Type="http://schemas.microsoft.com/office/2007/relationships/diagramDrawing" Target="../diagrams/drawing1.xml"/><Relationship Id="rId1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208137" y="536604"/>
            <a:ext cx="1981603" cy="2086913"/>
            <a:chOff x="3197251" y="1362572"/>
            <a:chExt cx="1486202" cy="1565185"/>
          </a:xfrm>
        </p:grpSpPr>
        <p:sp>
          <p:nvSpPr>
            <p:cNvPr id="6" name="圆角矩形 5"/>
            <p:cNvSpPr/>
            <p:nvPr/>
          </p:nvSpPr>
          <p:spPr>
            <a:xfrm>
              <a:off x="3197251" y="1362572"/>
              <a:ext cx="1486202" cy="1352522"/>
            </a:xfrm>
            <a:prstGeom prst="roundRect">
              <a:avLst/>
            </a:prstGeom>
            <a:solidFill>
              <a:srgbClr val="FFFFFF">
                <a:alpha val="34902"/>
              </a:srgbClr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7" name="TextBox 32"/>
            <p:cNvSpPr txBox="1"/>
            <p:nvPr/>
          </p:nvSpPr>
          <p:spPr>
            <a:xfrm>
              <a:off x="3435277" y="1381180"/>
              <a:ext cx="861053" cy="15465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800" dirty="0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15000000" scaled="0"/>
                  </a:gra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0</a:t>
              </a:r>
              <a:endParaRPr lang="zh-CN" altLang="en-US" sz="12800" dirty="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5000000" scaled="0"/>
                </a:gra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299992" y="536603"/>
            <a:ext cx="1981603" cy="2083652"/>
            <a:chOff x="4766142" y="1362572"/>
            <a:chExt cx="1486202" cy="1562739"/>
          </a:xfrm>
        </p:grpSpPr>
        <p:sp>
          <p:nvSpPr>
            <p:cNvPr id="9" name="圆角矩形 8"/>
            <p:cNvSpPr/>
            <p:nvPr/>
          </p:nvSpPr>
          <p:spPr>
            <a:xfrm>
              <a:off x="4766142" y="1362572"/>
              <a:ext cx="1486202" cy="1352522"/>
            </a:xfrm>
            <a:prstGeom prst="roundRect">
              <a:avLst/>
            </a:prstGeom>
            <a:solidFill>
              <a:srgbClr val="FFFFFF">
                <a:alpha val="34902"/>
              </a:srgbClr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10" name="TextBox 35"/>
            <p:cNvSpPr txBox="1"/>
            <p:nvPr/>
          </p:nvSpPr>
          <p:spPr>
            <a:xfrm>
              <a:off x="5068347" y="1378734"/>
              <a:ext cx="861053" cy="15465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800" dirty="0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15000000" scaled="0"/>
                  </a:gra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1</a:t>
              </a:r>
              <a:endParaRPr lang="zh-CN" altLang="en-US" sz="12800" dirty="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5000000" scaled="0"/>
                </a:gra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391805" y="536603"/>
            <a:ext cx="1981603" cy="2083652"/>
            <a:chOff x="6335002" y="1362572"/>
            <a:chExt cx="1486202" cy="1562739"/>
          </a:xfrm>
        </p:grpSpPr>
        <p:sp>
          <p:nvSpPr>
            <p:cNvPr id="12" name="圆角矩形 11"/>
            <p:cNvSpPr/>
            <p:nvPr/>
          </p:nvSpPr>
          <p:spPr>
            <a:xfrm>
              <a:off x="6335002" y="1362572"/>
              <a:ext cx="1486202" cy="1352522"/>
            </a:xfrm>
            <a:prstGeom prst="round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13" name="TextBox 38"/>
            <p:cNvSpPr txBox="1"/>
            <p:nvPr/>
          </p:nvSpPr>
          <p:spPr>
            <a:xfrm>
              <a:off x="6550769" y="1378734"/>
              <a:ext cx="861053" cy="15465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800" dirty="0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15000000" scaled="0"/>
                  </a:gra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8</a:t>
              </a:r>
              <a:endParaRPr lang="zh-CN" altLang="en-US" sz="12800" dirty="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5000000" scaled="0"/>
                </a:gra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104699" y="527950"/>
            <a:ext cx="1981603" cy="2062103"/>
            <a:chOff x="1619672" y="1356082"/>
            <a:chExt cx="1486202" cy="1546577"/>
          </a:xfrm>
        </p:grpSpPr>
        <p:sp>
          <p:nvSpPr>
            <p:cNvPr id="15" name="圆角矩形 14"/>
            <p:cNvSpPr/>
            <p:nvPr/>
          </p:nvSpPr>
          <p:spPr>
            <a:xfrm>
              <a:off x="1619672" y="1362572"/>
              <a:ext cx="1486202" cy="1352522"/>
            </a:xfrm>
            <a:prstGeom prst="round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16" name="TextBox 41"/>
            <p:cNvSpPr txBox="1"/>
            <p:nvPr/>
          </p:nvSpPr>
          <p:spPr>
            <a:xfrm>
              <a:off x="1888560" y="1356082"/>
              <a:ext cx="861053" cy="15465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800" dirty="0">
                  <a:gradFill flip="none" rotWithShape="1"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15000000" scaled="0"/>
                    <a:tileRect/>
                  </a:gra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2</a:t>
              </a:r>
              <a:endParaRPr lang="zh-CN" altLang="en-US" sz="12800" dirty="0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5000000" scaled="0"/>
                  <a:tileRect/>
                </a:gra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sp>
        <p:nvSpPr>
          <p:cNvPr id="18" name="TextBox 43"/>
          <p:cNvSpPr txBox="1"/>
          <p:nvPr/>
        </p:nvSpPr>
        <p:spPr>
          <a:xfrm>
            <a:off x="2824479" y="3445377"/>
            <a:ext cx="6951025" cy="52322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WebGL</a:t>
            </a:r>
            <a:r>
              <a: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跳伞与神庙逃亡游戏设计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3233469-4CC8-49C1-BC76-A25F171A8EA2}"/>
              </a:ext>
            </a:extLst>
          </p:cNvPr>
          <p:cNvSpPr txBox="1"/>
          <p:nvPr/>
        </p:nvSpPr>
        <p:spPr>
          <a:xfrm>
            <a:off x="1627786" y="2348619"/>
            <a:ext cx="91239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dirty="0">
                <a:solidFill>
                  <a:schemeClr val="bg1"/>
                </a:solidFill>
                <a:latin typeface="+mj-ea"/>
                <a:ea typeface="+mj-ea"/>
              </a:rPr>
              <a:t>计算机图形学大程展示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30A8B06-7596-46CA-8DDF-046AA9AFDAD7}"/>
              </a:ext>
            </a:extLst>
          </p:cNvPr>
          <p:cNvSpPr txBox="1"/>
          <p:nvPr/>
        </p:nvSpPr>
        <p:spPr>
          <a:xfrm>
            <a:off x="1791475" y="4242816"/>
            <a:ext cx="87965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组长：谢文韬</a:t>
            </a:r>
            <a:endParaRPr lang="en-US" altLang="zh-CN" sz="2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/>
            <a:r>
              <a: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组员：邵瑞辰</a:t>
            </a:r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徐畅</a:t>
            </a:r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张耀心 吴涛</a:t>
            </a:r>
          </a:p>
        </p:txBody>
      </p:sp>
    </p:spTree>
    <p:extLst>
      <p:ext uri="{BB962C8B-B14F-4D97-AF65-F5344CB8AC3E}">
        <p14:creationId xmlns:p14="http://schemas.microsoft.com/office/powerpoint/2010/main" val="143885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425"/>
                            </p:stCondLst>
                            <p:childTnLst>
                              <p:par>
                                <p:cTn id="4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xit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" presetClass="exit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7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8" fill="hold" grpId="1" nodeType="withEffect">
                                  <p:stCondLst>
                                    <p:cond delay="2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61" dur="7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7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8" fill="hold" grpId="1" nodeType="withEffect">
                                  <p:stCondLst>
                                    <p:cond delay="2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65" dur="7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7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7" grpId="0"/>
      <p:bldP spid="27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791745" y="2549028"/>
            <a:ext cx="3504825" cy="3504041"/>
            <a:chOff x="3868719" y="1776670"/>
            <a:chExt cx="2628619" cy="2628031"/>
          </a:xfrm>
        </p:grpSpPr>
        <p:sp>
          <p:nvSpPr>
            <p:cNvPr id="3" name="Freeform 4"/>
            <p:cNvSpPr/>
            <p:nvPr/>
          </p:nvSpPr>
          <p:spPr bwMode="auto">
            <a:xfrm>
              <a:off x="3868719" y="1776670"/>
              <a:ext cx="2628619" cy="2628031"/>
            </a:xfrm>
            <a:custGeom>
              <a:avLst/>
              <a:gdLst>
                <a:gd name="T0" fmla="*/ 800 w 1050"/>
                <a:gd name="T1" fmla="*/ 903 h 1049"/>
                <a:gd name="T2" fmla="*/ 766 w 1050"/>
                <a:gd name="T3" fmla="*/ 996 h 1049"/>
                <a:gd name="T4" fmla="*/ 671 w 1050"/>
                <a:gd name="T5" fmla="*/ 969 h 1049"/>
                <a:gd name="T6" fmla="*/ 625 w 1050"/>
                <a:gd name="T7" fmla="*/ 1044 h 1049"/>
                <a:gd name="T8" fmla="*/ 526 w 1050"/>
                <a:gd name="T9" fmla="*/ 991 h 1049"/>
                <a:gd name="T10" fmla="*/ 443 w 1050"/>
                <a:gd name="T11" fmla="*/ 1047 h 1049"/>
                <a:gd name="T12" fmla="*/ 381 w 1050"/>
                <a:gd name="T13" fmla="*/ 969 h 1049"/>
                <a:gd name="T14" fmla="*/ 301 w 1050"/>
                <a:gd name="T15" fmla="*/ 1003 h 1049"/>
                <a:gd name="T16" fmla="*/ 272 w 1050"/>
                <a:gd name="T17" fmla="*/ 917 h 1049"/>
                <a:gd name="T18" fmla="*/ 232 w 1050"/>
                <a:gd name="T19" fmla="*/ 888 h 1049"/>
                <a:gd name="T20" fmla="*/ 140 w 1050"/>
                <a:gd name="T21" fmla="*/ 886 h 1049"/>
                <a:gd name="T22" fmla="*/ 134 w 1050"/>
                <a:gd name="T23" fmla="*/ 778 h 1049"/>
                <a:gd name="T24" fmla="*/ 47 w 1050"/>
                <a:gd name="T25" fmla="*/ 750 h 1049"/>
                <a:gd name="T26" fmla="*/ 78 w 1050"/>
                <a:gd name="T27" fmla="*/ 657 h 1049"/>
                <a:gd name="T28" fmla="*/ 0 w 1050"/>
                <a:gd name="T29" fmla="*/ 590 h 1049"/>
                <a:gd name="T30" fmla="*/ 60 w 1050"/>
                <a:gd name="T31" fmla="*/ 500 h 1049"/>
                <a:gd name="T32" fmla="*/ 6 w 1050"/>
                <a:gd name="T33" fmla="*/ 426 h 1049"/>
                <a:gd name="T34" fmla="*/ 86 w 1050"/>
                <a:gd name="T35" fmla="*/ 368 h 1049"/>
                <a:gd name="T36" fmla="*/ 55 w 1050"/>
                <a:gd name="T37" fmla="*/ 284 h 1049"/>
                <a:gd name="T38" fmla="*/ 148 w 1050"/>
                <a:gd name="T39" fmla="*/ 250 h 1049"/>
                <a:gd name="T40" fmla="*/ 140 w 1050"/>
                <a:gd name="T41" fmla="*/ 163 h 1049"/>
                <a:gd name="T42" fmla="*/ 232 w 1050"/>
                <a:gd name="T43" fmla="*/ 162 h 1049"/>
                <a:gd name="T44" fmla="*/ 271 w 1050"/>
                <a:gd name="T45" fmla="*/ 61 h 1049"/>
                <a:gd name="T46" fmla="*/ 358 w 1050"/>
                <a:gd name="T47" fmla="*/ 88 h 1049"/>
                <a:gd name="T48" fmla="*/ 405 w 1050"/>
                <a:gd name="T49" fmla="*/ 73 h 1049"/>
                <a:gd name="T50" fmla="*/ 501 w 1050"/>
                <a:gd name="T51" fmla="*/ 58 h 1049"/>
                <a:gd name="T52" fmla="*/ 592 w 1050"/>
                <a:gd name="T53" fmla="*/ 0 h 1049"/>
                <a:gd name="T54" fmla="*/ 646 w 1050"/>
                <a:gd name="T55" fmla="*/ 73 h 1049"/>
                <a:gd name="T56" fmla="*/ 694 w 1050"/>
                <a:gd name="T57" fmla="*/ 88 h 1049"/>
                <a:gd name="T58" fmla="*/ 781 w 1050"/>
                <a:gd name="T59" fmla="*/ 61 h 1049"/>
                <a:gd name="T60" fmla="*/ 810 w 1050"/>
                <a:gd name="T61" fmla="*/ 155 h 1049"/>
                <a:gd name="T62" fmla="*/ 900 w 1050"/>
                <a:gd name="T63" fmla="*/ 151 h 1049"/>
                <a:gd name="T64" fmla="*/ 904 w 1050"/>
                <a:gd name="T65" fmla="*/ 250 h 1049"/>
                <a:gd name="T66" fmla="*/ 997 w 1050"/>
                <a:gd name="T67" fmla="*/ 284 h 1049"/>
                <a:gd name="T68" fmla="*/ 970 w 1050"/>
                <a:gd name="T69" fmla="*/ 380 h 1049"/>
                <a:gd name="T70" fmla="*/ 1045 w 1050"/>
                <a:gd name="T71" fmla="*/ 426 h 1049"/>
                <a:gd name="T72" fmla="*/ 993 w 1050"/>
                <a:gd name="T73" fmla="*/ 524 h 1049"/>
                <a:gd name="T74" fmla="*/ 1048 w 1050"/>
                <a:gd name="T75" fmla="*/ 607 h 1049"/>
                <a:gd name="T76" fmla="*/ 970 w 1050"/>
                <a:gd name="T77" fmla="*/ 669 h 1049"/>
                <a:gd name="T78" fmla="*/ 1005 w 1050"/>
                <a:gd name="T79" fmla="*/ 750 h 1049"/>
                <a:gd name="T80" fmla="*/ 918 w 1050"/>
                <a:gd name="T81" fmla="*/ 778 h 1049"/>
                <a:gd name="T82" fmla="*/ 889 w 1050"/>
                <a:gd name="T83" fmla="*/ 818 h 1049"/>
                <a:gd name="T84" fmla="*/ 888 w 1050"/>
                <a:gd name="T85" fmla="*/ 911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0" h="1049">
                  <a:moveTo>
                    <a:pt x="888" y="911"/>
                  </a:moveTo>
                  <a:lnTo>
                    <a:pt x="820" y="888"/>
                  </a:lnTo>
                  <a:lnTo>
                    <a:pt x="800" y="903"/>
                  </a:lnTo>
                  <a:lnTo>
                    <a:pt x="780" y="917"/>
                  </a:lnTo>
                  <a:lnTo>
                    <a:pt x="781" y="988"/>
                  </a:lnTo>
                  <a:lnTo>
                    <a:pt x="766" y="996"/>
                  </a:lnTo>
                  <a:lnTo>
                    <a:pt x="751" y="1003"/>
                  </a:lnTo>
                  <a:lnTo>
                    <a:pt x="694" y="961"/>
                  </a:lnTo>
                  <a:lnTo>
                    <a:pt x="671" y="969"/>
                  </a:lnTo>
                  <a:lnTo>
                    <a:pt x="658" y="972"/>
                  </a:lnTo>
                  <a:lnTo>
                    <a:pt x="646" y="976"/>
                  </a:lnTo>
                  <a:lnTo>
                    <a:pt x="625" y="1044"/>
                  </a:lnTo>
                  <a:lnTo>
                    <a:pt x="592" y="1049"/>
                  </a:lnTo>
                  <a:lnTo>
                    <a:pt x="551" y="991"/>
                  </a:lnTo>
                  <a:lnTo>
                    <a:pt x="526" y="991"/>
                  </a:lnTo>
                  <a:lnTo>
                    <a:pt x="501" y="991"/>
                  </a:lnTo>
                  <a:lnTo>
                    <a:pt x="460" y="1049"/>
                  </a:lnTo>
                  <a:lnTo>
                    <a:pt x="443" y="1047"/>
                  </a:lnTo>
                  <a:lnTo>
                    <a:pt x="426" y="1044"/>
                  </a:lnTo>
                  <a:lnTo>
                    <a:pt x="405" y="976"/>
                  </a:lnTo>
                  <a:lnTo>
                    <a:pt x="381" y="969"/>
                  </a:lnTo>
                  <a:lnTo>
                    <a:pt x="369" y="965"/>
                  </a:lnTo>
                  <a:lnTo>
                    <a:pt x="358" y="961"/>
                  </a:lnTo>
                  <a:lnTo>
                    <a:pt x="301" y="1003"/>
                  </a:lnTo>
                  <a:lnTo>
                    <a:pt x="286" y="996"/>
                  </a:lnTo>
                  <a:lnTo>
                    <a:pt x="271" y="988"/>
                  </a:lnTo>
                  <a:lnTo>
                    <a:pt x="272" y="917"/>
                  </a:lnTo>
                  <a:lnTo>
                    <a:pt x="252" y="903"/>
                  </a:lnTo>
                  <a:lnTo>
                    <a:pt x="242" y="895"/>
                  </a:lnTo>
                  <a:lnTo>
                    <a:pt x="232" y="888"/>
                  </a:lnTo>
                  <a:lnTo>
                    <a:pt x="164" y="911"/>
                  </a:lnTo>
                  <a:lnTo>
                    <a:pt x="152" y="899"/>
                  </a:lnTo>
                  <a:lnTo>
                    <a:pt x="140" y="886"/>
                  </a:lnTo>
                  <a:lnTo>
                    <a:pt x="163" y="818"/>
                  </a:lnTo>
                  <a:lnTo>
                    <a:pt x="148" y="799"/>
                  </a:lnTo>
                  <a:lnTo>
                    <a:pt x="134" y="778"/>
                  </a:lnTo>
                  <a:lnTo>
                    <a:pt x="63" y="779"/>
                  </a:lnTo>
                  <a:lnTo>
                    <a:pt x="55" y="765"/>
                  </a:lnTo>
                  <a:lnTo>
                    <a:pt x="47" y="750"/>
                  </a:lnTo>
                  <a:lnTo>
                    <a:pt x="90" y="693"/>
                  </a:lnTo>
                  <a:lnTo>
                    <a:pt x="82" y="669"/>
                  </a:lnTo>
                  <a:lnTo>
                    <a:pt x="78" y="657"/>
                  </a:lnTo>
                  <a:lnTo>
                    <a:pt x="75" y="645"/>
                  </a:lnTo>
                  <a:lnTo>
                    <a:pt x="6" y="623"/>
                  </a:lnTo>
                  <a:lnTo>
                    <a:pt x="0" y="590"/>
                  </a:lnTo>
                  <a:lnTo>
                    <a:pt x="60" y="549"/>
                  </a:lnTo>
                  <a:lnTo>
                    <a:pt x="59" y="524"/>
                  </a:lnTo>
                  <a:lnTo>
                    <a:pt x="60" y="500"/>
                  </a:lnTo>
                  <a:lnTo>
                    <a:pt x="0" y="459"/>
                  </a:lnTo>
                  <a:lnTo>
                    <a:pt x="3" y="442"/>
                  </a:lnTo>
                  <a:lnTo>
                    <a:pt x="6" y="426"/>
                  </a:lnTo>
                  <a:lnTo>
                    <a:pt x="75" y="405"/>
                  </a:lnTo>
                  <a:lnTo>
                    <a:pt x="82" y="380"/>
                  </a:lnTo>
                  <a:lnTo>
                    <a:pt x="86" y="368"/>
                  </a:lnTo>
                  <a:lnTo>
                    <a:pt x="90" y="356"/>
                  </a:lnTo>
                  <a:lnTo>
                    <a:pt x="47" y="299"/>
                  </a:lnTo>
                  <a:lnTo>
                    <a:pt x="55" y="284"/>
                  </a:lnTo>
                  <a:lnTo>
                    <a:pt x="63" y="270"/>
                  </a:lnTo>
                  <a:lnTo>
                    <a:pt x="134" y="271"/>
                  </a:lnTo>
                  <a:lnTo>
                    <a:pt x="148" y="250"/>
                  </a:lnTo>
                  <a:lnTo>
                    <a:pt x="155" y="240"/>
                  </a:lnTo>
                  <a:lnTo>
                    <a:pt x="163" y="231"/>
                  </a:lnTo>
                  <a:lnTo>
                    <a:pt x="140" y="163"/>
                  </a:lnTo>
                  <a:lnTo>
                    <a:pt x="152" y="151"/>
                  </a:lnTo>
                  <a:lnTo>
                    <a:pt x="164" y="139"/>
                  </a:lnTo>
                  <a:lnTo>
                    <a:pt x="232" y="162"/>
                  </a:lnTo>
                  <a:lnTo>
                    <a:pt x="252" y="147"/>
                  </a:lnTo>
                  <a:lnTo>
                    <a:pt x="272" y="133"/>
                  </a:lnTo>
                  <a:lnTo>
                    <a:pt x="271" y="61"/>
                  </a:lnTo>
                  <a:lnTo>
                    <a:pt x="286" y="53"/>
                  </a:lnTo>
                  <a:lnTo>
                    <a:pt x="301" y="46"/>
                  </a:lnTo>
                  <a:lnTo>
                    <a:pt x="358" y="88"/>
                  </a:lnTo>
                  <a:lnTo>
                    <a:pt x="381" y="80"/>
                  </a:lnTo>
                  <a:lnTo>
                    <a:pt x="393" y="76"/>
                  </a:lnTo>
                  <a:lnTo>
                    <a:pt x="405" y="73"/>
                  </a:lnTo>
                  <a:lnTo>
                    <a:pt x="426" y="5"/>
                  </a:lnTo>
                  <a:lnTo>
                    <a:pt x="460" y="0"/>
                  </a:lnTo>
                  <a:lnTo>
                    <a:pt x="501" y="58"/>
                  </a:lnTo>
                  <a:lnTo>
                    <a:pt x="526" y="57"/>
                  </a:lnTo>
                  <a:lnTo>
                    <a:pt x="551" y="58"/>
                  </a:lnTo>
                  <a:lnTo>
                    <a:pt x="592" y="0"/>
                  </a:lnTo>
                  <a:lnTo>
                    <a:pt x="608" y="2"/>
                  </a:lnTo>
                  <a:lnTo>
                    <a:pt x="625" y="5"/>
                  </a:lnTo>
                  <a:lnTo>
                    <a:pt x="646" y="73"/>
                  </a:lnTo>
                  <a:lnTo>
                    <a:pt x="671" y="80"/>
                  </a:lnTo>
                  <a:lnTo>
                    <a:pt x="682" y="84"/>
                  </a:lnTo>
                  <a:lnTo>
                    <a:pt x="694" y="88"/>
                  </a:lnTo>
                  <a:lnTo>
                    <a:pt x="751" y="46"/>
                  </a:lnTo>
                  <a:lnTo>
                    <a:pt x="766" y="53"/>
                  </a:lnTo>
                  <a:lnTo>
                    <a:pt x="781" y="61"/>
                  </a:lnTo>
                  <a:lnTo>
                    <a:pt x="780" y="133"/>
                  </a:lnTo>
                  <a:lnTo>
                    <a:pt x="800" y="147"/>
                  </a:lnTo>
                  <a:lnTo>
                    <a:pt x="810" y="155"/>
                  </a:lnTo>
                  <a:lnTo>
                    <a:pt x="820" y="162"/>
                  </a:lnTo>
                  <a:lnTo>
                    <a:pt x="888" y="139"/>
                  </a:lnTo>
                  <a:lnTo>
                    <a:pt x="900" y="151"/>
                  </a:lnTo>
                  <a:lnTo>
                    <a:pt x="912" y="163"/>
                  </a:lnTo>
                  <a:lnTo>
                    <a:pt x="889" y="231"/>
                  </a:lnTo>
                  <a:lnTo>
                    <a:pt x="904" y="250"/>
                  </a:lnTo>
                  <a:lnTo>
                    <a:pt x="918" y="271"/>
                  </a:lnTo>
                  <a:lnTo>
                    <a:pt x="989" y="270"/>
                  </a:lnTo>
                  <a:lnTo>
                    <a:pt x="997" y="284"/>
                  </a:lnTo>
                  <a:lnTo>
                    <a:pt x="1005" y="299"/>
                  </a:lnTo>
                  <a:lnTo>
                    <a:pt x="962" y="356"/>
                  </a:lnTo>
                  <a:lnTo>
                    <a:pt x="970" y="380"/>
                  </a:lnTo>
                  <a:lnTo>
                    <a:pt x="974" y="393"/>
                  </a:lnTo>
                  <a:lnTo>
                    <a:pt x="977" y="405"/>
                  </a:lnTo>
                  <a:lnTo>
                    <a:pt x="1045" y="426"/>
                  </a:lnTo>
                  <a:lnTo>
                    <a:pt x="1050" y="459"/>
                  </a:lnTo>
                  <a:lnTo>
                    <a:pt x="992" y="500"/>
                  </a:lnTo>
                  <a:lnTo>
                    <a:pt x="993" y="524"/>
                  </a:lnTo>
                  <a:lnTo>
                    <a:pt x="992" y="549"/>
                  </a:lnTo>
                  <a:lnTo>
                    <a:pt x="1050" y="590"/>
                  </a:lnTo>
                  <a:lnTo>
                    <a:pt x="1048" y="607"/>
                  </a:lnTo>
                  <a:lnTo>
                    <a:pt x="1045" y="623"/>
                  </a:lnTo>
                  <a:lnTo>
                    <a:pt x="977" y="645"/>
                  </a:lnTo>
                  <a:lnTo>
                    <a:pt x="970" y="669"/>
                  </a:lnTo>
                  <a:lnTo>
                    <a:pt x="966" y="681"/>
                  </a:lnTo>
                  <a:lnTo>
                    <a:pt x="962" y="693"/>
                  </a:lnTo>
                  <a:lnTo>
                    <a:pt x="1005" y="750"/>
                  </a:lnTo>
                  <a:lnTo>
                    <a:pt x="997" y="765"/>
                  </a:lnTo>
                  <a:lnTo>
                    <a:pt x="989" y="779"/>
                  </a:lnTo>
                  <a:lnTo>
                    <a:pt x="918" y="778"/>
                  </a:lnTo>
                  <a:lnTo>
                    <a:pt x="904" y="799"/>
                  </a:lnTo>
                  <a:lnTo>
                    <a:pt x="897" y="809"/>
                  </a:lnTo>
                  <a:lnTo>
                    <a:pt x="889" y="818"/>
                  </a:lnTo>
                  <a:lnTo>
                    <a:pt x="912" y="886"/>
                  </a:lnTo>
                  <a:lnTo>
                    <a:pt x="900" y="899"/>
                  </a:lnTo>
                  <a:lnTo>
                    <a:pt x="888" y="911"/>
                  </a:lnTo>
                  <a:close/>
                </a:path>
              </a:pathLst>
            </a:custGeom>
            <a:noFill/>
            <a:ln w="317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lIns="0" rIns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 fontAlgn="base">
                <a:lnSpc>
                  <a:spcPct val="120000"/>
                </a:lnSpc>
                <a:spcBef>
                  <a:spcPts val="800"/>
                </a:spcBef>
                <a:spcAft>
                  <a:spcPts val="800"/>
                </a:spcAft>
                <a:defRPr/>
              </a:pPr>
              <a:endParaRPr lang="en-US" sz="3733" kern="0" dirty="0">
                <a:solidFill>
                  <a:srgbClr val="5A595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4274765" y="2177285"/>
              <a:ext cx="1821868" cy="1826802"/>
            </a:xfrm>
            <a:prstGeom prst="ellipse">
              <a:avLst/>
            </a:prstGeom>
            <a:solidFill>
              <a:schemeClr val="bg1">
                <a:lumMod val="95000"/>
                <a:alpha val="48000"/>
              </a:schemeClr>
            </a:solidFill>
            <a:ln w="22225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>
                <a:defRPr/>
              </a:pPr>
              <a:r>
                <a:rPr lang="zh-CN" altLang="en-US" sz="3200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人机</a:t>
              </a:r>
              <a:endParaRPr lang="en-US" altLang="zh-CN" sz="32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defTabSz="1219170">
                <a:defRPr/>
              </a:pPr>
              <a:r>
                <a:rPr lang="zh-CN" altLang="en-US" sz="3200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交互</a:t>
              </a:r>
              <a:endParaRPr lang="en-US" sz="32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877173" y="1906451"/>
            <a:ext cx="2387180" cy="2386645"/>
            <a:chOff x="6012485" y="1170407"/>
            <a:chExt cx="1487948" cy="1487615"/>
          </a:xfrm>
        </p:grpSpPr>
        <p:sp>
          <p:nvSpPr>
            <p:cNvPr id="6" name="Freeform 6"/>
            <p:cNvSpPr/>
            <p:nvPr/>
          </p:nvSpPr>
          <p:spPr bwMode="auto">
            <a:xfrm>
              <a:off x="6012485" y="1170407"/>
              <a:ext cx="1487948" cy="1487615"/>
            </a:xfrm>
            <a:custGeom>
              <a:avLst/>
              <a:gdLst>
                <a:gd name="T0" fmla="*/ 441 w 637"/>
                <a:gd name="T1" fmla="*/ 550 h 638"/>
                <a:gd name="T2" fmla="*/ 420 w 637"/>
                <a:gd name="T3" fmla="*/ 560 h 638"/>
                <a:gd name="T4" fmla="*/ 397 w 637"/>
                <a:gd name="T5" fmla="*/ 568 h 638"/>
                <a:gd name="T6" fmla="*/ 362 w 637"/>
                <a:gd name="T7" fmla="*/ 636 h 638"/>
                <a:gd name="T8" fmla="*/ 312 w 637"/>
                <a:gd name="T9" fmla="*/ 579 h 638"/>
                <a:gd name="T10" fmla="*/ 288 w 637"/>
                <a:gd name="T11" fmla="*/ 577 h 638"/>
                <a:gd name="T12" fmla="*/ 264 w 637"/>
                <a:gd name="T13" fmla="*/ 573 h 638"/>
                <a:gd name="T14" fmla="*/ 209 w 637"/>
                <a:gd name="T15" fmla="*/ 619 h 638"/>
                <a:gd name="T16" fmla="*/ 181 w 637"/>
                <a:gd name="T17" fmla="*/ 608 h 638"/>
                <a:gd name="T18" fmla="*/ 174 w 637"/>
                <a:gd name="T19" fmla="*/ 533 h 638"/>
                <a:gd name="T20" fmla="*/ 155 w 637"/>
                <a:gd name="T21" fmla="*/ 519 h 638"/>
                <a:gd name="T22" fmla="*/ 79 w 637"/>
                <a:gd name="T23" fmla="*/ 531 h 638"/>
                <a:gd name="T24" fmla="*/ 56 w 637"/>
                <a:gd name="T25" fmla="*/ 502 h 638"/>
                <a:gd name="T26" fmla="*/ 89 w 637"/>
                <a:gd name="T27" fmla="*/ 432 h 638"/>
                <a:gd name="T28" fmla="*/ 78 w 637"/>
                <a:gd name="T29" fmla="*/ 410 h 638"/>
                <a:gd name="T30" fmla="*/ 6 w 637"/>
                <a:gd name="T31" fmla="*/ 383 h 638"/>
                <a:gd name="T32" fmla="*/ 0 w 637"/>
                <a:gd name="T33" fmla="*/ 346 h 638"/>
                <a:gd name="T34" fmla="*/ 64 w 637"/>
                <a:gd name="T35" fmla="*/ 301 h 638"/>
                <a:gd name="T36" fmla="*/ 67 w 637"/>
                <a:gd name="T37" fmla="*/ 276 h 638"/>
                <a:gd name="T38" fmla="*/ 17 w 637"/>
                <a:gd name="T39" fmla="*/ 215 h 638"/>
                <a:gd name="T40" fmla="*/ 30 w 637"/>
                <a:gd name="T41" fmla="*/ 182 h 638"/>
                <a:gd name="T42" fmla="*/ 109 w 637"/>
                <a:gd name="T43" fmla="*/ 175 h 638"/>
                <a:gd name="T44" fmla="*/ 124 w 637"/>
                <a:gd name="T45" fmla="*/ 155 h 638"/>
                <a:gd name="T46" fmla="*/ 111 w 637"/>
                <a:gd name="T47" fmla="*/ 76 h 638"/>
                <a:gd name="T48" fmla="*/ 138 w 637"/>
                <a:gd name="T49" fmla="*/ 55 h 638"/>
                <a:gd name="T50" fmla="*/ 211 w 637"/>
                <a:gd name="T51" fmla="*/ 88 h 638"/>
                <a:gd name="T52" fmla="*/ 234 w 637"/>
                <a:gd name="T53" fmla="*/ 79 h 638"/>
                <a:gd name="T54" fmla="*/ 261 w 637"/>
                <a:gd name="T55" fmla="*/ 4 h 638"/>
                <a:gd name="T56" fmla="*/ 279 w 637"/>
                <a:gd name="T57" fmla="*/ 1 h 638"/>
                <a:gd name="T58" fmla="*/ 330 w 637"/>
                <a:gd name="T59" fmla="*/ 64 h 638"/>
                <a:gd name="T60" fmla="*/ 355 w 637"/>
                <a:gd name="T61" fmla="*/ 66 h 638"/>
                <a:gd name="T62" fmla="*/ 379 w 637"/>
                <a:gd name="T63" fmla="*/ 70 h 638"/>
                <a:gd name="T64" fmla="*/ 436 w 637"/>
                <a:gd name="T65" fmla="*/ 21 h 638"/>
                <a:gd name="T66" fmla="*/ 461 w 637"/>
                <a:gd name="T67" fmla="*/ 32 h 638"/>
                <a:gd name="T68" fmla="*/ 468 w 637"/>
                <a:gd name="T69" fmla="*/ 110 h 638"/>
                <a:gd name="T70" fmla="*/ 488 w 637"/>
                <a:gd name="T71" fmla="*/ 125 h 638"/>
                <a:gd name="T72" fmla="*/ 562 w 637"/>
                <a:gd name="T73" fmla="*/ 112 h 638"/>
                <a:gd name="T74" fmla="*/ 579 w 637"/>
                <a:gd name="T75" fmla="*/ 136 h 638"/>
                <a:gd name="T76" fmla="*/ 548 w 637"/>
                <a:gd name="T77" fmla="*/ 201 h 638"/>
                <a:gd name="T78" fmla="*/ 554 w 637"/>
                <a:gd name="T79" fmla="*/ 213 h 638"/>
                <a:gd name="T80" fmla="*/ 563 w 637"/>
                <a:gd name="T81" fmla="*/ 235 h 638"/>
                <a:gd name="T82" fmla="*/ 632 w 637"/>
                <a:gd name="T83" fmla="*/ 261 h 638"/>
                <a:gd name="T84" fmla="*/ 637 w 637"/>
                <a:gd name="T85" fmla="*/ 301 h 638"/>
                <a:gd name="T86" fmla="*/ 577 w 637"/>
                <a:gd name="T87" fmla="*/ 344 h 638"/>
                <a:gd name="T88" fmla="*/ 574 w 637"/>
                <a:gd name="T89" fmla="*/ 367 h 638"/>
                <a:gd name="T90" fmla="*/ 620 w 637"/>
                <a:gd name="T91" fmla="*/ 424 h 638"/>
                <a:gd name="T92" fmla="*/ 604 w 637"/>
                <a:gd name="T93" fmla="*/ 462 h 638"/>
                <a:gd name="T94" fmla="*/ 532 w 637"/>
                <a:gd name="T95" fmla="*/ 469 h 638"/>
                <a:gd name="T96" fmla="*/ 518 w 637"/>
                <a:gd name="T97" fmla="*/ 488 h 638"/>
                <a:gd name="T98" fmla="*/ 529 w 637"/>
                <a:gd name="T99" fmla="*/ 559 h 638"/>
                <a:gd name="T100" fmla="*/ 505 w 637"/>
                <a:gd name="T101" fmla="*/ 579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37" h="638">
                  <a:moveTo>
                    <a:pt x="496" y="585"/>
                  </a:moveTo>
                  <a:lnTo>
                    <a:pt x="441" y="550"/>
                  </a:lnTo>
                  <a:lnTo>
                    <a:pt x="431" y="555"/>
                  </a:lnTo>
                  <a:lnTo>
                    <a:pt x="420" y="560"/>
                  </a:lnTo>
                  <a:lnTo>
                    <a:pt x="409" y="564"/>
                  </a:lnTo>
                  <a:lnTo>
                    <a:pt x="397" y="568"/>
                  </a:lnTo>
                  <a:lnTo>
                    <a:pt x="382" y="633"/>
                  </a:lnTo>
                  <a:lnTo>
                    <a:pt x="362" y="636"/>
                  </a:lnTo>
                  <a:lnTo>
                    <a:pt x="342" y="638"/>
                  </a:lnTo>
                  <a:lnTo>
                    <a:pt x="312" y="579"/>
                  </a:lnTo>
                  <a:lnTo>
                    <a:pt x="300" y="579"/>
                  </a:lnTo>
                  <a:lnTo>
                    <a:pt x="288" y="577"/>
                  </a:lnTo>
                  <a:lnTo>
                    <a:pt x="275" y="576"/>
                  </a:lnTo>
                  <a:lnTo>
                    <a:pt x="264" y="573"/>
                  </a:lnTo>
                  <a:lnTo>
                    <a:pt x="219" y="622"/>
                  </a:lnTo>
                  <a:lnTo>
                    <a:pt x="209" y="619"/>
                  </a:lnTo>
                  <a:lnTo>
                    <a:pt x="200" y="616"/>
                  </a:lnTo>
                  <a:lnTo>
                    <a:pt x="181" y="608"/>
                  </a:lnTo>
                  <a:lnTo>
                    <a:pt x="184" y="540"/>
                  </a:lnTo>
                  <a:lnTo>
                    <a:pt x="174" y="533"/>
                  </a:lnTo>
                  <a:lnTo>
                    <a:pt x="164" y="526"/>
                  </a:lnTo>
                  <a:lnTo>
                    <a:pt x="155" y="519"/>
                  </a:lnTo>
                  <a:lnTo>
                    <a:pt x="146" y="511"/>
                  </a:lnTo>
                  <a:lnTo>
                    <a:pt x="79" y="531"/>
                  </a:lnTo>
                  <a:lnTo>
                    <a:pt x="67" y="517"/>
                  </a:lnTo>
                  <a:lnTo>
                    <a:pt x="56" y="502"/>
                  </a:lnTo>
                  <a:lnTo>
                    <a:pt x="94" y="443"/>
                  </a:lnTo>
                  <a:lnTo>
                    <a:pt x="89" y="432"/>
                  </a:lnTo>
                  <a:lnTo>
                    <a:pt x="83" y="421"/>
                  </a:lnTo>
                  <a:lnTo>
                    <a:pt x="78" y="410"/>
                  </a:lnTo>
                  <a:lnTo>
                    <a:pt x="74" y="398"/>
                  </a:lnTo>
                  <a:lnTo>
                    <a:pt x="6" y="383"/>
                  </a:lnTo>
                  <a:lnTo>
                    <a:pt x="3" y="364"/>
                  </a:lnTo>
                  <a:lnTo>
                    <a:pt x="0" y="346"/>
                  </a:lnTo>
                  <a:lnTo>
                    <a:pt x="63" y="314"/>
                  </a:lnTo>
                  <a:lnTo>
                    <a:pt x="64" y="301"/>
                  </a:lnTo>
                  <a:lnTo>
                    <a:pt x="65" y="288"/>
                  </a:lnTo>
                  <a:lnTo>
                    <a:pt x="67" y="276"/>
                  </a:lnTo>
                  <a:lnTo>
                    <a:pt x="69" y="264"/>
                  </a:lnTo>
                  <a:lnTo>
                    <a:pt x="17" y="215"/>
                  </a:lnTo>
                  <a:lnTo>
                    <a:pt x="23" y="198"/>
                  </a:lnTo>
                  <a:lnTo>
                    <a:pt x="30" y="182"/>
                  </a:lnTo>
                  <a:lnTo>
                    <a:pt x="102" y="185"/>
                  </a:lnTo>
                  <a:lnTo>
                    <a:pt x="109" y="175"/>
                  </a:lnTo>
                  <a:lnTo>
                    <a:pt x="117" y="165"/>
                  </a:lnTo>
                  <a:lnTo>
                    <a:pt x="124" y="155"/>
                  </a:lnTo>
                  <a:lnTo>
                    <a:pt x="133" y="146"/>
                  </a:lnTo>
                  <a:lnTo>
                    <a:pt x="111" y="76"/>
                  </a:lnTo>
                  <a:lnTo>
                    <a:pt x="124" y="65"/>
                  </a:lnTo>
                  <a:lnTo>
                    <a:pt x="138" y="55"/>
                  </a:lnTo>
                  <a:lnTo>
                    <a:pt x="200" y="94"/>
                  </a:lnTo>
                  <a:lnTo>
                    <a:pt x="211" y="88"/>
                  </a:lnTo>
                  <a:lnTo>
                    <a:pt x="222" y="83"/>
                  </a:lnTo>
                  <a:lnTo>
                    <a:pt x="234" y="79"/>
                  </a:lnTo>
                  <a:lnTo>
                    <a:pt x="246" y="75"/>
                  </a:lnTo>
                  <a:lnTo>
                    <a:pt x="261" y="4"/>
                  </a:lnTo>
                  <a:lnTo>
                    <a:pt x="270" y="3"/>
                  </a:lnTo>
                  <a:lnTo>
                    <a:pt x="279" y="1"/>
                  </a:lnTo>
                  <a:lnTo>
                    <a:pt x="297" y="0"/>
                  </a:lnTo>
                  <a:lnTo>
                    <a:pt x="330" y="64"/>
                  </a:lnTo>
                  <a:lnTo>
                    <a:pt x="343" y="65"/>
                  </a:lnTo>
                  <a:lnTo>
                    <a:pt x="355" y="66"/>
                  </a:lnTo>
                  <a:lnTo>
                    <a:pt x="367" y="68"/>
                  </a:lnTo>
                  <a:lnTo>
                    <a:pt x="379" y="70"/>
                  </a:lnTo>
                  <a:lnTo>
                    <a:pt x="427" y="18"/>
                  </a:lnTo>
                  <a:lnTo>
                    <a:pt x="436" y="21"/>
                  </a:lnTo>
                  <a:lnTo>
                    <a:pt x="444" y="25"/>
                  </a:lnTo>
                  <a:lnTo>
                    <a:pt x="461" y="32"/>
                  </a:lnTo>
                  <a:lnTo>
                    <a:pt x="458" y="103"/>
                  </a:lnTo>
                  <a:lnTo>
                    <a:pt x="468" y="110"/>
                  </a:lnTo>
                  <a:lnTo>
                    <a:pt x="478" y="117"/>
                  </a:lnTo>
                  <a:lnTo>
                    <a:pt x="488" y="125"/>
                  </a:lnTo>
                  <a:lnTo>
                    <a:pt x="497" y="134"/>
                  </a:lnTo>
                  <a:lnTo>
                    <a:pt x="562" y="112"/>
                  </a:lnTo>
                  <a:lnTo>
                    <a:pt x="574" y="128"/>
                  </a:lnTo>
                  <a:lnTo>
                    <a:pt x="579" y="136"/>
                  </a:lnTo>
                  <a:lnTo>
                    <a:pt x="586" y="144"/>
                  </a:lnTo>
                  <a:lnTo>
                    <a:pt x="548" y="201"/>
                  </a:lnTo>
                  <a:lnTo>
                    <a:pt x="551" y="206"/>
                  </a:lnTo>
                  <a:lnTo>
                    <a:pt x="554" y="213"/>
                  </a:lnTo>
                  <a:lnTo>
                    <a:pt x="559" y="224"/>
                  </a:lnTo>
                  <a:lnTo>
                    <a:pt x="563" y="235"/>
                  </a:lnTo>
                  <a:lnTo>
                    <a:pt x="567" y="247"/>
                  </a:lnTo>
                  <a:lnTo>
                    <a:pt x="632" y="261"/>
                  </a:lnTo>
                  <a:lnTo>
                    <a:pt x="635" y="280"/>
                  </a:lnTo>
                  <a:lnTo>
                    <a:pt x="637" y="301"/>
                  </a:lnTo>
                  <a:lnTo>
                    <a:pt x="578" y="332"/>
                  </a:lnTo>
                  <a:lnTo>
                    <a:pt x="577" y="344"/>
                  </a:lnTo>
                  <a:lnTo>
                    <a:pt x="576" y="356"/>
                  </a:lnTo>
                  <a:lnTo>
                    <a:pt x="574" y="367"/>
                  </a:lnTo>
                  <a:lnTo>
                    <a:pt x="571" y="380"/>
                  </a:lnTo>
                  <a:lnTo>
                    <a:pt x="620" y="424"/>
                  </a:lnTo>
                  <a:lnTo>
                    <a:pt x="613" y="443"/>
                  </a:lnTo>
                  <a:lnTo>
                    <a:pt x="604" y="462"/>
                  </a:lnTo>
                  <a:lnTo>
                    <a:pt x="539" y="458"/>
                  </a:lnTo>
                  <a:lnTo>
                    <a:pt x="532" y="469"/>
                  </a:lnTo>
                  <a:lnTo>
                    <a:pt x="525" y="479"/>
                  </a:lnTo>
                  <a:lnTo>
                    <a:pt x="518" y="488"/>
                  </a:lnTo>
                  <a:lnTo>
                    <a:pt x="510" y="497"/>
                  </a:lnTo>
                  <a:lnTo>
                    <a:pt x="529" y="559"/>
                  </a:lnTo>
                  <a:lnTo>
                    <a:pt x="513" y="573"/>
                  </a:lnTo>
                  <a:lnTo>
                    <a:pt x="505" y="579"/>
                  </a:lnTo>
                  <a:lnTo>
                    <a:pt x="496" y="585"/>
                  </a:lnTo>
                  <a:close/>
                </a:path>
              </a:pathLst>
            </a:custGeom>
            <a:noFill/>
            <a:ln w="317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lIns="0" rIns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 fontAlgn="base">
                <a:lnSpc>
                  <a:spcPct val="120000"/>
                </a:lnSpc>
                <a:spcBef>
                  <a:spcPts val="800"/>
                </a:spcBef>
                <a:spcAft>
                  <a:spcPts val="800"/>
                </a:spcAft>
                <a:defRPr/>
              </a:pPr>
              <a:endParaRPr lang="en-US" sz="3733" kern="0" dirty="0">
                <a:solidFill>
                  <a:srgbClr val="5A595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Oval 7"/>
            <p:cNvSpPr>
              <a:spLocks noChangeArrowheads="1"/>
            </p:cNvSpPr>
            <p:nvPr/>
          </p:nvSpPr>
          <p:spPr bwMode="auto">
            <a:xfrm>
              <a:off x="6307671" y="1468197"/>
              <a:ext cx="897577" cy="892035"/>
            </a:xfrm>
            <a:prstGeom prst="ellipse">
              <a:avLst/>
            </a:prstGeom>
            <a:solidFill>
              <a:schemeClr val="bg1">
                <a:lumMod val="95000"/>
                <a:alpha val="50000"/>
              </a:schemeClr>
            </a:solidFill>
            <a:ln w="22225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3200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物理模型</a:t>
              </a:r>
              <a:endParaRPr lang="en-US" altLang="zh-CN" sz="32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216237" y="2263693"/>
            <a:ext cx="2767529" cy="2774033"/>
            <a:chOff x="2057536" y="1194444"/>
            <a:chExt cx="2075647" cy="2080525"/>
          </a:xfrm>
        </p:grpSpPr>
        <p:sp>
          <p:nvSpPr>
            <p:cNvPr id="9" name="Freeform 8"/>
            <p:cNvSpPr/>
            <p:nvPr/>
          </p:nvSpPr>
          <p:spPr bwMode="auto">
            <a:xfrm>
              <a:off x="2057536" y="1194444"/>
              <a:ext cx="2075647" cy="2080525"/>
            </a:xfrm>
            <a:custGeom>
              <a:avLst/>
              <a:gdLst>
                <a:gd name="T0" fmla="*/ 587 w 808"/>
                <a:gd name="T1" fmla="*/ 691 h 810"/>
                <a:gd name="T2" fmla="*/ 553 w 808"/>
                <a:gd name="T3" fmla="*/ 710 h 810"/>
                <a:gd name="T4" fmla="*/ 535 w 808"/>
                <a:gd name="T5" fmla="*/ 789 h 810"/>
                <a:gd name="T6" fmla="*/ 509 w 808"/>
                <a:gd name="T7" fmla="*/ 797 h 810"/>
                <a:gd name="T8" fmla="*/ 450 w 808"/>
                <a:gd name="T9" fmla="*/ 741 h 810"/>
                <a:gd name="T10" fmla="*/ 425 w 808"/>
                <a:gd name="T11" fmla="*/ 744 h 810"/>
                <a:gd name="T12" fmla="*/ 378 w 808"/>
                <a:gd name="T13" fmla="*/ 810 h 810"/>
                <a:gd name="T14" fmla="*/ 351 w 808"/>
                <a:gd name="T15" fmla="*/ 807 h 810"/>
                <a:gd name="T16" fmla="*/ 317 w 808"/>
                <a:gd name="T17" fmla="*/ 733 h 810"/>
                <a:gd name="T18" fmla="*/ 292 w 808"/>
                <a:gd name="T19" fmla="*/ 726 h 810"/>
                <a:gd name="T20" fmla="*/ 225 w 808"/>
                <a:gd name="T21" fmla="*/ 769 h 810"/>
                <a:gd name="T22" fmla="*/ 199 w 808"/>
                <a:gd name="T23" fmla="*/ 755 h 810"/>
                <a:gd name="T24" fmla="*/ 197 w 808"/>
                <a:gd name="T25" fmla="*/ 675 h 810"/>
                <a:gd name="T26" fmla="*/ 177 w 808"/>
                <a:gd name="T27" fmla="*/ 658 h 810"/>
                <a:gd name="T28" fmla="*/ 99 w 808"/>
                <a:gd name="T29" fmla="*/ 672 h 810"/>
                <a:gd name="T30" fmla="*/ 81 w 808"/>
                <a:gd name="T31" fmla="*/ 649 h 810"/>
                <a:gd name="T32" fmla="*/ 103 w 808"/>
                <a:gd name="T33" fmla="*/ 563 h 810"/>
                <a:gd name="T34" fmla="*/ 92 w 808"/>
                <a:gd name="T35" fmla="*/ 540 h 810"/>
                <a:gd name="T36" fmla="*/ 16 w 808"/>
                <a:gd name="T37" fmla="*/ 521 h 810"/>
                <a:gd name="T38" fmla="*/ 67 w 808"/>
                <a:gd name="T39" fmla="*/ 461 h 810"/>
                <a:gd name="T40" fmla="*/ 64 w 808"/>
                <a:gd name="T41" fmla="*/ 436 h 810"/>
                <a:gd name="T42" fmla="*/ 62 w 808"/>
                <a:gd name="T43" fmla="*/ 410 h 810"/>
                <a:gd name="T44" fmla="*/ 1 w 808"/>
                <a:gd name="T45" fmla="*/ 362 h 810"/>
                <a:gd name="T46" fmla="*/ 70 w 808"/>
                <a:gd name="T47" fmla="*/ 328 h 810"/>
                <a:gd name="T48" fmla="*/ 78 w 808"/>
                <a:gd name="T49" fmla="*/ 303 h 810"/>
                <a:gd name="T50" fmla="*/ 86 w 808"/>
                <a:gd name="T51" fmla="*/ 278 h 810"/>
                <a:gd name="T52" fmla="*/ 48 w 808"/>
                <a:gd name="T53" fmla="*/ 212 h 810"/>
                <a:gd name="T54" fmla="*/ 125 w 808"/>
                <a:gd name="T55" fmla="*/ 206 h 810"/>
                <a:gd name="T56" fmla="*/ 140 w 808"/>
                <a:gd name="T57" fmla="*/ 186 h 810"/>
                <a:gd name="T58" fmla="*/ 157 w 808"/>
                <a:gd name="T59" fmla="*/ 166 h 810"/>
                <a:gd name="T60" fmla="*/ 148 w 808"/>
                <a:gd name="T61" fmla="*/ 91 h 810"/>
                <a:gd name="T62" fmla="*/ 221 w 808"/>
                <a:gd name="T63" fmla="*/ 114 h 810"/>
                <a:gd name="T64" fmla="*/ 255 w 808"/>
                <a:gd name="T65" fmla="*/ 95 h 810"/>
                <a:gd name="T66" fmla="*/ 272 w 808"/>
                <a:gd name="T67" fmla="*/ 21 h 810"/>
                <a:gd name="T68" fmla="*/ 302 w 808"/>
                <a:gd name="T69" fmla="*/ 12 h 810"/>
                <a:gd name="T70" fmla="*/ 358 w 808"/>
                <a:gd name="T71" fmla="*/ 63 h 810"/>
                <a:gd name="T72" fmla="*/ 383 w 808"/>
                <a:gd name="T73" fmla="*/ 61 h 810"/>
                <a:gd name="T74" fmla="*/ 427 w 808"/>
                <a:gd name="T75" fmla="*/ 0 h 810"/>
                <a:gd name="T76" fmla="*/ 459 w 808"/>
                <a:gd name="T77" fmla="*/ 3 h 810"/>
                <a:gd name="T78" fmla="*/ 491 w 808"/>
                <a:gd name="T79" fmla="*/ 71 h 810"/>
                <a:gd name="T80" fmla="*/ 515 w 808"/>
                <a:gd name="T81" fmla="*/ 78 h 810"/>
                <a:gd name="T82" fmla="*/ 579 w 808"/>
                <a:gd name="T83" fmla="*/ 39 h 810"/>
                <a:gd name="T84" fmla="*/ 607 w 808"/>
                <a:gd name="T85" fmla="*/ 54 h 810"/>
                <a:gd name="T86" fmla="*/ 611 w 808"/>
                <a:gd name="T87" fmla="*/ 130 h 810"/>
                <a:gd name="T88" fmla="*/ 630 w 808"/>
                <a:gd name="T89" fmla="*/ 146 h 810"/>
                <a:gd name="T90" fmla="*/ 705 w 808"/>
                <a:gd name="T91" fmla="*/ 134 h 810"/>
                <a:gd name="T92" fmla="*/ 725 w 808"/>
                <a:gd name="T93" fmla="*/ 158 h 810"/>
                <a:gd name="T94" fmla="*/ 705 w 808"/>
                <a:gd name="T95" fmla="*/ 241 h 810"/>
                <a:gd name="T96" fmla="*/ 716 w 808"/>
                <a:gd name="T97" fmla="*/ 264 h 810"/>
                <a:gd name="T98" fmla="*/ 791 w 808"/>
                <a:gd name="T99" fmla="*/ 285 h 810"/>
                <a:gd name="T100" fmla="*/ 740 w 808"/>
                <a:gd name="T101" fmla="*/ 343 h 810"/>
                <a:gd name="T102" fmla="*/ 744 w 808"/>
                <a:gd name="T103" fmla="*/ 368 h 810"/>
                <a:gd name="T104" fmla="*/ 745 w 808"/>
                <a:gd name="T105" fmla="*/ 395 h 810"/>
                <a:gd name="T106" fmla="*/ 807 w 808"/>
                <a:gd name="T107" fmla="*/ 442 h 810"/>
                <a:gd name="T108" fmla="*/ 737 w 808"/>
                <a:gd name="T109" fmla="*/ 477 h 810"/>
                <a:gd name="T110" fmla="*/ 730 w 808"/>
                <a:gd name="T111" fmla="*/ 502 h 810"/>
                <a:gd name="T112" fmla="*/ 722 w 808"/>
                <a:gd name="T113" fmla="*/ 526 h 810"/>
                <a:gd name="T114" fmla="*/ 762 w 808"/>
                <a:gd name="T115" fmla="*/ 595 h 810"/>
                <a:gd name="T116" fmla="*/ 683 w 808"/>
                <a:gd name="T117" fmla="*/ 599 h 810"/>
                <a:gd name="T118" fmla="*/ 668 w 808"/>
                <a:gd name="T119" fmla="*/ 620 h 810"/>
                <a:gd name="T120" fmla="*/ 651 w 808"/>
                <a:gd name="T121" fmla="*/ 639 h 810"/>
                <a:gd name="T122" fmla="*/ 662 w 808"/>
                <a:gd name="T123" fmla="*/ 718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08" h="810">
                  <a:moveTo>
                    <a:pt x="651" y="726"/>
                  </a:moveTo>
                  <a:lnTo>
                    <a:pt x="587" y="691"/>
                  </a:lnTo>
                  <a:lnTo>
                    <a:pt x="565" y="704"/>
                  </a:lnTo>
                  <a:lnTo>
                    <a:pt x="553" y="710"/>
                  </a:lnTo>
                  <a:lnTo>
                    <a:pt x="542" y="716"/>
                  </a:lnTo>
                  <a:lnTo>
                    <a:pt x="535" y="789"/>
                  </a:lnTo>
                  <a:lnTo>
                    <a:pt x="522" y="794"/>
                  </a:lnTo>
                  <a:lnTo>
                    <a:pt x="509" y="797"/>
                  </a:lnTo>
                  <a:lnTo>
                    <a:pt x="462" y="739"/>
                  </a:lnTo>
                  <a:lnTo>
                    <a:pt x="450" y="741"/>
                  </a:lnTo>
                  <a:lnTo>
                    <a:pt x="437" y="743"/>
                  </a:lnTo>
                  <a:lnTo>
                    <a:pt x="425" y="744"/>
                  </a:lnTo>
                  <a:lnTo>
                    <a:pt x="412" y="744"/>
                  </a:lnTo>
                  <a:lnTo>
                    <a:pt x="378" y="810"/>
                  </a:lnTo>
                  <a:lnTo>
                    <a:pt x="364" y="809"/>
                  </a:lnTo>
                  <a:lnTo>
                    <a:pt x="351" y="807"/>
                  </a:lnTo>
                  <a:lnTo>
                    <a:pt x="329" y="736"/>
                  </a:lnTo>
                  <a:lnTo>
                    <a:pt x="317" y="733"/>
                  </a:lnTo>
                  <a:lnTo>
                    <a:pt x="304" y="730"/>
                  </a:lnTo>
                  <a:lnTo>
                    <a:pt x="292" y="726"/>
                  </a:lnTo>
                  <a:lnTo>
                    <a:pt x="280" y="721"/>
                  </a:lnTo>
                  <a:lnTo>
                    <a:pt x="225" y="769"/>
                  </a:lnTo>
                  <a:lnTo>
                    <a:pt x="212" y="763"/>
                  </a:lnTo>
                  <a:lnTo>
                    <a:pt x="199" y="755"/>
                  </a:lnTo>
                  <a:lnTo>
                    <a:pt x="207" y="683"/>
                  </a:lnTo>
                  <a:lnTo>
                    <a:pt x="197" y="675"/>
                  </a:lnTo>
                  <a:lnTo>
                    <a:pt x="187" y="667"/>
                  </a:lnTo>
                  <a:lnTo>
                    <a:pt x="177" y="658"/>
                  </a:lnTo>
                  <a:lnTo>
                    <a:pt x="168" y="650"/>
                  </a:lnTo>
                  <a:lnTo>
                    <a:pt x="99" y="672"/>
                  </a:lnTo>
                  <a:lnTo>
                    <a:pt x="90" y="661"/>
                  </a:lnTo>
                  <a:lnTo>
                    <a:pt x="81" y="649"/>
                  </a:lnTo>
                  <a:lnTo>
                    <a:pt x="116" y="586"/>
                  </a:lnTo>
                  <a:lnTo>
                    <a:pt x="103" y="563"/>
                  </a:lnTo>
                  <a:lnTo>
                    <a:pt x="97" y="552"/>
                  </a:lnTo>
                  <a:lnTo>
                    <a:pt x="92" y="540"/>
                  </a:lnTo>
                  <a:lnTo>
                    <a:pt x="20" y="534"/>
                  </a:lnTo>
                  <a:lnTo>
                    <a:pt x="16" y="521"/>
                  </a:lnTo>
                  <a:lnTo>
                    <a:pt x="12" y="507"/>
                  </a:lnTo>
                  <a:lnTo>
                    <a:pt x="67" y="461"/>
                  </a:lnTo>
                  <a:lnTo>
                    <a:pt x="65" y="449"/>
                  </a:lnTo>
                  <a:lnTo>
                    <a:pt x="64" y="436"/>
                  </a:lnTo>
                  <a:lnTo>
                    <a:pt x="63" y="423"/>
                  </a:lnTo>
                  <a:lnTo>
                    <a:pt x="62" y="410"/>
                  </a:lnTo>
                  <a:lnTo>
                    <a:pt x="0" y="378"/>
                  </a:lnTo>
                  <a:lnTo>
                    <a:pt x="1" y="362"/>
                  </a:lnTo>
                  <a:lnTo>
                    <a:pt x="3" y="348"/>
                  </a:lnTo>
                  <a:lnTo>
                    <a:pt x="70" y="328"/>
                  </a:lnTo>
                  <a:lnTo>
                    <a:pt x="73" y="316"/>
                  </a:lnTo>
                  <a:lnTo>
                    <a:pt x="78" y="303"/>
                  </a:lnTo>
                  <a:lnTo>
                    <a:pt x="82" y="291"/>
                  </a:lnTo>
                  <a:lnTo>
                    <a:pt x="86" y="278"/>
                  </a:lnTo>
                  <a:lnTo>
                    <a:pt x="41" y="225"/>
                  </a:lnTo>
                  <a:lnTo>
                    <a:pt x="48" y="212"/>
                  </a:lnTo>
                  <a:lnTo>
                    <a:pt x="55" y="199"/>
                  </a:lnTo>
                  <a:lnTo>
                    <a:pt x="125" y="206"/>
                  </a:lnTo>
                  <a:lnTo>
                    <a:pt x="132" y="196"/>
                  </a:lnTo>
                  <a:lnTo>
                    <a:pt x="140" y="186"/>
                  </a:lnTo>
                  <a:lnTo>
                    <a:pt x="148" y="175"/>
                  </a:lnTo>
                  <a:lnTo>
                    <a:pt x="157" y="166"/>
                  </a:lnTo>
                  <a:lnTo>
                    <a:pt x="136" y="101"/>
                  </a:lnTo>
                  <a:lnTo>
                    <a:pt x="148" y="91"/>
                  </a:lnTo>
                  <a:lnTo>
                    <a:pt x="160" y="80"/>
                  </a:lnTo>
                  <a:lnTo>
                    <a:pt x="221" y="114"/>
                  </a:lnTo>
                  <a:lnTo>
                    <a:pt x="243" y="101"/>
                  </a:lnTo>
                  <a:lnTo>
                    <a:pt x="255" y="95"/>
                  </a:lnTo>
                  <a:lnTo>
                    <a:pt x="266" y="90"/>
                  </a:lnTo>
                  <a:lnTo>
                    <a:pt x="272" y="21"/>
                  </a:lnTo>
                  <a:lnTo>
                    <a:pt x="287" y="16"/>
                  </a:lnTo>
                  <a:lnTo>
                    <a:pt x="302" y="12"/>
                  </a:lnTo>
                  <a:lnTo>
                    <a:pt x="345" y="65"/>
                  </a:lnTo>
                  <a:lnTo>
                    <a:pt x="358" y="63"/>
                  </a:lnTo>
                  <a:lnTo>
                    <a:pt x="371" y="62"/>
                  </a:lnTo>
                  <a:lnTo>
                    <a:pt x="383" y="61"/>
                  </a:lnTo>
                  <a:lnTo>
                    <a:pt x="396" y="60"/>
                  </a:lnTo>
                  <a:lnTo>
                    <a:pt x="427" y="0"/>
                  </a:lnTo>
                  <a:lnTo>
                    <a:pt x="443" y="1"/>
                  </a:lnTo>
                  <a:lnTo>
                    <a:pt x="459" y="3"/>
                  </a:lnTo>
                  <a:lnTo>
                    <a:pt x="479" y="68"/>
                  </a:lnTo>
                  <a:lnTo>
                    <a:pt x="491" y="71"/>
                  </a:lnTo>
                  <a:lnTo>
                    <a:pt x="503" y="75"/>
                  </a:lnTo>
                  <a:lnTo>
                    <a:pt x="515" y="78"/>
                  </a:lnTo>
                  <a:lnTo>
                    <a:pt x="527" y="83"/>
                  </a:lnTo>
                  <a:lnTo>
                    <a:pt x="579" y="39"/>
                  </a:lnTo>
                  <a:lnTo>
                    <a:pt x="593" y="46"/>
                  </a:lnTo>
                  <a:lnTo>
                    <a:pt x="607" y="54"/>
                  </a:lnTo>
                  <a:lnTo>
                    <a:pt x="599" y="122"/>
                  </a:lnTo>
                  <a:lnTo>
                    <a:pt x="611" y="130"/>
                  </a:lnTo>
                  <a:lnTo>
                    <a:pt x="621" y="138"/>
                  </a:lnTo>
                  <a:lnTo>
                    <a:pt x="630" y="146"/>
                  </a:lnTo>
                  <a:lnTo>
                    <a:pt x="640" y="155"/>
                  </a:lnTo>
                  <a:lnTo>
                    <a:pt x="705" y="134"/>
                  </a:lnTo>
                  <a:lnTo>
                    <a:pt x="715" y="146"/>
                  </a:lnTo>
                  <a:lnTo>
                    <a:pt x="725" y="158"/>
                  </a:lnTo>
                  <a:lnTo>
                    <a:pt x="692" y="219"/>
                  </a:lnTo>
                  <a:lnTo>
                    <a:pt x="705" y="241"/>
                  </a:lnTo>
                  <a:lnTo>
                    <a:pt x="710" y="252"/>
                  </a:lnTo>
                  <a:lnTo>
                    <a:pt x="716" y="264"/>
                  </a:lnTo>
                  <a:lnTo>
                    <a:pt x="786" y="270"/>
                  </a:lnTo>
                  <a:lnTo>
                    <a:pt x="791" y="285"/>
                  </a:lnTo>
                  <a:lnTo>
                    <a:pt x="795" y="300"/>
                  </a:lnTo>
                  <a:lnTo>
                    <a:pt x="740" y="343"/>
                  </a:lnTo>
                  <a:lnTo>
                    <a:pt x="742" y="356"/>
                  </a:lnTo>
                  <a:lnTo>
                    <a:pt x="744" y="368"/>
                  </a:lnTo>
                  <a:lnTo>
                    <a:pt x="745" y="382"/>
                  </a:lnTo>
                  <a:lnTo>
                    <a:pt x="745" y="395"/>
                  </a:lnTo>
                  <a:lnTo>
                    <a:pt x="808" y="427"/>
                  </a:lnTo>
                  <a:lnTo>
                    <a:pt x="807" y="442"/>
                  </a:lnTo>
                  <a:lnTo>
                    <a:pt x="805" y="457"/>
                  </a:lnTo>
                  <a:lnTo>
                    <a:pt x="737" y="477"/>
                  </a:lnTo>
                  <a:lnTo>
                    <a:pt x="734" y="490"/>
                  </a:lnTo>
                  <a:lnTo>
                    <a:pt x="730" y="502"/>
                  </a:lnTo>
                  <a:lnTo>
                    <a:pt x="726" y="514"/>
                  </a:lnTo>
                  <a:lnTo>
                    <a:pt x="722" y="526"/>
                  </a:lnTo>
                  <a:lnTo>
                    <a:pt x="769" y="582"/>
                  </a:lnTo>
                  <a:lnTo>
                    <a:pt x="762" y="595"/>
                  </a:lnTo>
                  <a:lnTo>
                    <a:pt x="756" y="607"/>
                  </a:lnTo>
                  <a:lnTo>
                    <a:pt x="683" y="599"/>
                  </a:lnTo>
                  <a:lnTo>
                    <a:pt x="676" y="609"/>
                  </a:lnTo>
                  <a:lnTo>
                    <a:pt x="668" y="620"/>
                  </a:lnTo>
                  <a:lnTo>
                    <a:pt x="659" y="629"/>
                  </a:lnTo>
                  <a:lnTo>
                    <a:pt x="651" y="639"/>
                  </a:lnTo>
                  <a:lnTo>
                    <a:pt x="673" y="709"/>
                  </a:lnTo>
                  <a:lnTo>
                    <a:pt x="662" y="718"/>
                  </a:lnTo>
                  <a:lnTo>
                    <a:pt x="651" y="726"/>
                  </a:lnTo>
                  <a:close/>
                </a:path>
              </a:pathLst>
            </a:custGeom>
            <a:noFill/>
            <a:ln w="317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lIns="0" rIns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 fontAlgn="base">
                <a:lnSpc>
                  <a:spcPct val="120000"/>
                </a:lnSpc>
                <a:spcBef>
                  <a:spcPts val="800"/>
                </a:spcBef>
                <a:spcAft>
                  <a:spcPts val="800"/>
                </a:spcAft>
                <a:defRPr/>
              </a:pPr>
              <a:endParaRPr lang="en-US" sz="3733" kern="0" dirty="0">
                <a:solidFill>
                  <a:srgbClr val="5A595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2404813" y="1544314"/>
              <a:ext cx="1378422" cy="1378114"/>
            </a:xfrm>
            <a:prstGeom prst="ellipse">
              <a:avLst/>
            </a:prstGeom>
            <a:solidFill>
              <a:schemeClr val="bg1">
                <a:lumMod val="95000"/>
                <a:alpha val="48000"/>
              </a:schemeClr>
            </a:solidFill>
            <a:ln w="22225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 anchorCtr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r>
                <a:rPr lang="zh-CN" altLang="en-US" sz="3200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碰撞检测</a:t>
              </a:r>
              <a:endParaRPr lang="en-US" sz="32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1" name="Freeform 10"/>
          <p:cNvSpPr/>
          <p:nvPr/>
        </p:nvSpPr>
        <p:spPr bwMode="auto">
          <a:xfrm>
            <a:off x="2021729" y="6049093"/>
            <a:ext cx="6564423" cy="452249"/>
          </a:xfrm>
          <a:custGeom>
            <a:avLst/>
            <a:gdLst>
              <a:gd name="T0" fmla="*/ 0 w 3686"/>
              <a:gd name="T1" fmla="*/ 85 h 254"/>
              <a:gd name="T2" fmla="*/ 129 w 3686"/>
              <a:gd name="T3" fmla="*/ 85 h 254"/>
              <a:gd name="T4" fmla="*/ 185 w 3686"/>
              <a:gd name="T5" fmla="*/ 0 h 254"/>
              <a:gd name="T6" fmla="*/ 279 w 3686"/>
              <a:gd name="T7" fmla="*/ 0 h 254"/>
              <a:gd name="T8" fmla="*/ 336 w 3686"/>
              <a:gd name="T9" fmla="*/ 85 h 254"/>
              <a:gd name="T10" fmla="*/ 421 w 3686"/>
              <a:gd name="T11" fmla="*/ 85 h 254"/>
              <a:gd name="T12" fmla="*/ 477 w 3686"/>
              <a:gd name="T13" fmla="*/ 0 h 254"/>
              <a:gd name="T14" fmla="*/ 571 w 3686"/>
              <a:gd name="T15" fmla="*/ 0 h 254"/>
              <a:gd name="T16" fmla="*/ 629 w 3686"/>
              <a:gd name="T17" fmla="*/ 85 h 254"/>
              <a:gd name="T18" fmla="*/ 709 w 3686"/>
              <a:gd name="T19" fmla="*/ 85 h 254"/>
              <a:gd name="T20" fmla="*/ 764 w 3686"/>
              <a:gd name="T21" fmla="*/ 0 h 254"/>
              <a:gd name="T22" fmla="*/ 862 w 3686"/>
              <a:gd name="T23" fmla="*/ 0 h 254"/>
              <a:gd name="T24" fmla="*/ 916 w 3686"/>
              <a:gd name="T25" fmla="*/ 85 h 254"/>
              <a:gd name="T26" fmla="*/ 1001 w 3686"/>
              <a:gd name="T27" fmla="*/ 85 h 254"/>
              <a:gd name="T28" fmla="*/ 1058 w 3686"/>
              <a:gd name="T29" fmla="*/ 0 h 254"/>
              <a:gd name="T30" fmla="*/ 1154 w 3686"/>
              <a:gd name="T31" fmla="*/ 0 h 254"/>
              <a:gd name="T32" fmla="*/ 1208 w 3686"/>
              <a:gd name="T33" fmla="*/ 85 h 254"/>
              <a:gd name="T34" fmla="*/ 1299 w 3686"/>
              <a:gd name="T35" fmla="*/ 85 h 254"/>
              <a:gd name="T36" fmla="*/ 1353 w 3686"/>
              <a:gd name="T37" fmla="*/ 0 h 254"/>
              <a:gd name="T38" fmla="*/ 1449 w 3686"/>
              <a:gd name="T39" fmla="*/ 0 h 254"/>
              <a:gd name="T40" fmla="*/ 1507 w 3686"/>
              <a:gd name="T41" fmla="*/ 85 h 254"/>
              <a:gd name="T42" fmla="*/ 1591 w 3686"/>
              <a:gd name="T43" fmla="*/ 85 h 254"/>
              <a:gd name="T44" fmla="*/ 1645 w 3686"/>
              <a:gd name="T45" fmla="*/ 0 h 254"/>
              <a:gd name="T46" fmla="*/ 1743 w 3686"/>
              <a:gd name="T47" fmla="*/ 0 h 254"/>
              <a:gd name="T48" fmla="*/ 1799 w 3686"/>
              <a:gd name="T49" fmla="*/ 85 h 254"/>
              <a:gd name="T50" fmla="*/ 1890 w 3686"/>
              <a:gd name="T51" fmla="*/ 85 h 254"/>
              <a:gd name="T52" fmla="*/ 1946 w 3686"/>
              <a:gd name="T53" fmla="*/ 0 h 254"/>
              <a:gd name="T54" fmla="*/ 2044 w 3686"/>
              <a:gd name="T55" fmla="*/ 0 h 254"/>
              <a:gd name="T56" fmla="*/ 2099 w 3686"/>
              <a:gd name="T57" fmla="*/ 85 h 254"/>
              <a:gd name="T58" fmla="*/ 2184 w 3686"/>
              <a:gd name="T59" fmla="*/ 85 h 254"/>
              <a:gd name="T60" fmla="*/ 2240 w 3686"/>
              <a:gd name="T61" fmla="*/ 0 h 254"/>
              <a:gd name="T62" fmla="*/ 2336 w 3686"/>
              <a:gd name="T63" fmla="*/ 0 h 254"/>
              <a:gd name="T64" fmla="*/ 2391 w 3686"/>
              <a:gd name="T65" fmla="*/ 85 h 254"/>
              <a:gd name="T66" fmla="*/ 2472 w 3686"/>
              <a:gd name="T67" fmla="*/ 85 h 254"/>
              <a:gd name="T68" fmla="*/ 2529 w 3686"/>
              <a:gd name="T69" fmla="*/ 0 h 254"/>
              <a:gd name="T70" fmla="*/ 2623 w 3686"/>
              <a:gd name="T71" fmla="*/ 0 h 254"/>
              <a:gd name="T72" fmla="*/ 2681 w 3686"/>
              <a:gd name="T73" fmla="*/ 85 h 254"/>
              <a:gd name="T74" fmla="*/ 2765 w 3686"/>
              <a:gd name="T75" fmla="*/ 85 h 254"/>
              <a:gd name="T76" fmla="*/ 2821 w 3686"/>
              <a:gd name="T77" fmla="*/ 0 h 254"/>
              <a:gd name="T78" fmla="*/ 2917 w 3686"/>
              <a:gd name="T79" fmla="*/ 0 h 254"/>
              <a:gd name="T80" fmla="*/ 2973 w 3686"/>
              <a:gd name="T81" fmla="*/ 85 h 254"/>
              <a:gd name="T82" fmla="*/ 3062 w 3686"/>
              <a:gd name="T83" fmla="*/ 85 h 254"/>
              <a:gd name="T84" fmla="*/ 3118 w 3686"/>
              <a:gd name="T85" fmla="*/ 0 h 254"/>
              <a:gd name="T86" fmla="*/ 3214 w 3686"/>
              <a:gd name="T87" fmla="*/ 0 h 254"/>
              <a:gd name="T88" fmla="*/ 3269 w 3686"/>
              <a:gd name="T89" fmla="*/ 85 h 254"/>
              <a:gd name="T90" fmla="*/ 3356 w 3686"/>
              <a:gd name="T91" fmla="*/ 85 h 254"/>
              <a:gd name="T92" fmla="*/ 3410 w 3686"/>
              <a:gd name="T93" fmla="*/ 0 h 254"/>
              <a:gd name="T94" fmla="*/ 3506 w 3686"/>
              <a:gd name="T95" fmla="*/ 0 h 254"/>
              <a:gd name="T96" fmla="*/ 3561 w 3686"/>
              <a:gd name="T97" fmla="*/ 85 h 254"/>
              <a:gd name="T98" fmla="*/ 3686 w 3686"/>
              <a:gd name="T99" fmla="*/ 85 h 254"/>
              <a:gd name="T100" fmla="*/ 3686 w 3686"/>
              <a:gd name="T101" fmla="*/ 254 h 254"/>
              <a:gd name="T102" fmla="*/ 0 w 3686"/>
              <a:gd name="T103" fmla="*/ 254 h 254"/>
              <a:gd name="T104" fmla="*/ 0 w 3686"/>
              <a:gd name="T105" fmla="*/ 85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686" h="254">
                <a:moveTo>
                  <a:pt x="0" y="85"/>
                </a:moveTo>
                <a:lnTo>
                  <a:pt x="129" y="85"/>
                </a:lnTo>
                <a:lnTo>
                  <a:pt x="185" y="0"/>
                </a:lnTo>
                <a:lnTo>
                  <a:pt x="279" y="0"/>
                </a:lnTo>
                <a:lnTo>
                  <a:pt x="336" y="85"/>
                </a:lnTo>
                <a:lnTo>
                  <a:pt x="421" y="85"/>
                </a:lnTo>
                <a:lnTo>
                  <a:pt x="477" y="0"/>
                </a:lnTo>
                <a:lnTo>
                  <a:pt x="571" y="0"/>
                </a:lnTo>
                <a:lnTo>
                  <a:pt x="629" y="85"/>
                </a:lnTo>
                <a:lnTo>
                  <a:pt x="709" y="85"/>
                </a:lnTo>
                <a:lnTo>
                  <a:pt x="764" y="0"/>
                </a:lnTo>
                <a:lnTo>
                  <a:pt x="862" y="0"/>
                </a:lnTo>
                <a:lnTo>
                  <a:pt x="916" y="85"/>
                </a:lnTo>
                <a:lnTo>
                  <a:pt x="1001" y="85"/>
                </a:lnTo>
                <a:lnTo>
                  <a:pt x="1058" y="0"/>
                </a:lnTo>
                <a:lnTo>
                  <a:pt x="1154" y="0"/>
                </a:lnTo>
                <a:lnTo>
                  <a:pt x="1208" y="85"/>
                </a:lnTo>
                <a:lnTo>
                  <a:pt x="1299" y="85"/>
                </a:lnTo>
                <a:lnTo>
                  <a:pt x="1353" y="0"/>
                </a:lnTo>
                <a:lnTo>
                  <a:pt x="1449" y="0"/>
                </a:lnTo>
                <a:lnTo>
                  <a:pt x="1507" y="85"/>
                </a:lnTo>
                <a:lnTo>
                  <a:pt x="1591" y="85"/>
                </a:lnTo>
                <a:lnTo>
                  <a:pt x="1645" y="0"/>
                </a:lnTo>
                <a:lnTo>
                  <a:pt x="1743" y="0"/>
                </a:lnTo>
                <a:lnTo>
                  <a:pt x="1799" y="85"/>
                </a:lnTo>
                <a:lnTo>
                  <a:pt x="1890" y="85"/>
                </a:lnTo>
                <a:lnTo>
                  <a:pt x="1946" y="0"/>
                </a:lnTo>
                <a:lnTo>
                  <a:pt x="2044" y="0"/>
                </a:lnTo>
                <a:lnTo>
                  <a:pt x="2099" y="85"/>
                </a:lnTo>
                <a:lnTo>
                  <a:pt x="2184" y="85"/>
                </a:lnTo>
                <a:lnTo>
                  <a:pt x="2240" y="0"/>
                </a:lnTo>
                <a:lnTo>
                  <a:pt x="2336" y="0"/>
                </a:lnTo>
                <a:lnTo>
                  <a:pt x="2391" y="85"/>
                </a:lnTo>
                <a:lnTo>
                  <a:pt x="2472" y="85"/>
                </a:lnTo>
                <a:lnTo>
                  <a:pt x="2529" y="0"/>
                </a:lnTo>
                <a:lnTo>
                  <a:pt x="2623" y="0"/>
                </a:lnTo>
                <a:lnTo>
                  <a:pt x="2681" y="85"/>
                </a:lnTo>
                <a:lnTo>
                  <a:pt x="2765" y="85"/>
                </a:lnTo>
                <a:lnTo>
                  <a:pt x="2821" y="0"/>
                </a:lnTo>
                <a:lnTo>
                  <a:pt x="2917" y="0"/>
                </a:lnTo>
                <a:lnTo>
                  <a:pt x="2973" y="85"/>
                </a:lnTo>
                <a:lnTo>
                  <a:pt x="3062" y="85"/>
                </a:lnTo>
                <a:lnTo>
                  <a:pt x="3118" y="0"/>
                </a:lnTo>
                <a:lnTo>
                  <a:pt x="3214" y="0"/>
                </a:lnTo>
                <a:lnTo>
                  <a:pt x="3269" y="85"/>
                </a:lnTo>
                <a:lnTo>
                  <a:pt x="3356" y="85"/>
                </a:lnTo>
                <a:lnTo>
                  <a:pt x="3410" y="0"/>
                </a:lnTo>
                <a:lnTo>
                  <a:pt x="3506" y="0"/>
                </a:lnTo>
                <a:lnTo>
                  <a:pt x="3561" y="85"/>
                </a:lnTo>
                <a:lnTo>
                  <a:pt x="3686" y="85"/>
                </a:lnTo>
                <a:lnTo>
                  <a:pt x="3686" y="254"/>
                </a:lnTo>
                <a:lnTo>
                  <a:pt x="0" y="254"/>
                </a:lnTo>
                <a:lnTo>
                  <a:pt x="0" y="85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 w="9525" cap="rnd">
            <a:solidFill>
              <a:srgbClr val="E6E6E6"/>
            </a:solidFill>
            <a:prstDash val="solid"/>
            <a:round/>
          </a:ln>
        </p:spPr>
        <p:txBody>
          <a:bodyPr vert="eaVert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67" kern="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8880310" y="3135779"/>
            <a:ext cx="2208245" cy="2213435"/>
            <a:chOff x="2057536" y="1194444"/>
            <a:chExt cx="2075647" cy="2080525"/>
          </a:xfrm>
        </p:grpSpPr>
        <p:sp>
          <p:nvSpPr>
            <p:cNvPr id="16" name="Freeform 8"/>
            <p:cNvSpPr/>
            <p:nvPr/>
          </p:nvSpPr>
          <p:spPr bwMode="auto">
            <a:xfrm>
              <a:off x="2057536" y="1194444"/>
              <a:ext cx="2075647" cy="2080525"/>
            </a:xfrm>
            <a:custGeom>
              <a:avLst/>
              <a:gdLst>
                <a:gd name="T0" fmla="*/ 587 w 808"/>
                <a:gd name="T1" fmla="*/ 691 h 810"/>
                <a:gd name="T2" fmla="*/ 553 w 808"/>
                <a:gd name="T3" fmla="*/ 710 h 810"/>
                <a:gd name="T4" fmla="*/ 535 w 808"/>
                <a:gd name="T5" fmla="*/ 789 h 810"/>
                <a:gd name="T6" fmla="*/ 509 w 808"/>
                <a:gd name="T7" fmla="*/ 797 h 810"/>
                <a:gd name="T8" fmla="*/ 450 w 808"/>
                <a:gd name="T9" fmla="*/ 741 h 810"/>
                <a:gd name="T10" fmla="*/ 425 w 808"/>
                <a:gd name="T11" fmla="*/ 744 h 810"/>
                <a:gd name="T12" fmla="*/ 378 w 808"/>
                <a:gd name="T13" fmla="*/ 810 h 810"/>
                <a:gd name="T14" fmla="*/ 351 w 808"/>
                <a:gd name="T15" fmla="*/ 807 h 810"/>
                <a:gd name="T16" fmla="*/ 317 w 808"/>
                <a:gd name="T17" fmla="*/ 733 h 810"/>
                <a:gd name="T18" fmla="*/ 292 w 808"/>
                <a:gd name="T19" fmla="*/ 726 h 810"/>
                <a:gd name="T20" fmla="*/ 225 w 808"/>
                <a:gd name="T21" fmla="*/ 769 h 810"/>
                <a:gd name="T22" fmla="*/ 199 w 808"/>
                <a:gd name="T23" fmla="*/ 755 h 810"/>
                <a:gd name="T24" fmla="*/ 197 w 808"/>
                <a:gd name="T25" fmla="*/ 675 h 810"/>
                <a:gd name="T26" fmla="*/ 177 w 808"/>
                <a:gd name="T27" fmla="*/ 658 h 810"/>
                <a:gd name="T28" fmla="*/ 99 w 808"/>
                <a:gd name="T29" fmla="*/ 672 h 810"/>
                <a:gd name="T30" fmla="*/ 81 w 808"/>
                <a:gd name="T31" fmla="*/ 649 h 810"/>
                <a:gd name="T32" fmla="*/ 103 w 808"/>
                <a:gd name="T33" fmla="*/ 563 h 810"/>
                <a:gd name="T34" fmla="*/ 92 w 808"/>
                <a:gd name="T35" fmla="*/ 540 h 810"/>
                <a:gd name="T36" fmla="*/ 16 w 808"/>
                <a:gd name="T37" fmla="*/ 521 h 810"/>
                <a:gd name="T38" fmla="*/ 67 w 808"/>
                <a:gd name="T39" fmla="*/ 461 h 810"/>
                <a:gd name="T40" fmla="*/ 64 w 808"/>
                <a:gd name="T41" fmla="*/ 436 h 810"/>
                <a:gd name="T42" fmla="*/ 62 w 808"/>
                <a:gd name="T43" fmla="*/ 410 h 810"/>
                <a:gd name="T44" fmla="*/ 1 w 808"/>
                <a:gd name="T45" fmla="*/ 362 h 810"/>
                <a:gd name="T46" fmla="*/ 70 w 808"/>
                <a:gd name="T47" fmla="*/ 328 h 810"/>
                <a:gd name="T48" fmla="*/ 78 w 808"/>
                <a:gd name="T49" fmla="*/ 303 h 810"/>
                <a:gd name="T50" fmla="*/ 86 w 808"/>
                <a:gd name="T51" fmla="*/ 278 h 810"/>
                <a:gd name="T52" fmla="*/ 48 w 808"/>
                <a:gd name="T53" fmla="*/ 212 h 810"/>
                <a:gd name="T54" fmla="*/ 125 w 808"/>
                <a:gd name="T55" fmla="*/ 206 h 810"/>
                <a:gd name="T56" fmla="*/ 140 w 808"/>
                <a:gd name="T57" fmla="*/ 186 h 810"/>
                <a:gd name="T58" fmla="*/ 157 w 808"/>
                <a:gd name="T59" fmla="*/ 166 h 810"/>
                <a:gd name="T60" fmla="*/ 148 w 808"/>
                <a:gd name="T61" fmla="*/ 91 h 810"/>
                <a:gd name="T62" fmla="*/ 221 w 808"/>
                <a:gd name="T63" fmla="*/ 114 h 810"/>
                <a:gd name="T64" fmla="*/ 255 w 808"/>
                <a:gd name="T65" fmla="*/ 95 h 810"/>
                <a:gd name="T66" fmla="*/ 272 w 808"/>
                <a:gd name="T67" fmla="*/ 21 h 810"/>
                <a:gd name="T68" fmla="*/ 302 w 808"/>
                <a:gd name="T69" fmla="*/ 12 h 810"/>
                <a:gd name="T70" fmla="*/ 358 w 808"/>
                <a:gd name="T71" fmla="*/ 63 h 810"/>
                <a:gd name="T72" fmla="*/ 383 w 808"/>
                <a:gd name="T73" fmla="*/ 61 h 810"/>
                <a:gd name="T74" fmla="*/ 427 w 808"/>
                <a:gd name="T75" fmla="*/ 0 h 810"/>
                <a:gd name="T76" fmla="*/ 459 w 808"/>
                <a:gd name="T77" fmla="*/ 3 h 810"/>
                <a:gd name="T78" fmla="*/ 491 w 808"/>
                <a:gd name="T79" fmla="*/ 71 h 810"/>
                <a:gd name="T80" fmla="*/ 515 w 808"/>
                <a:gd name="T81" fmla="*/ 78 h 810"/>
                <a:gd name="T82" fmla="*/ 579 w 808"/>
                <a:gd name="T83" fmla="*/ 39 h 810"/>
                <a:gd name="T84" fmla="*/ 607 w 808"/>
                <a:gd name="T85" fmla="*/ 54 h 810"/>
                <a:gd name="T86" fmla="*/ 611 w 808"/>
                <a:gd name="T87" fmla="*/ 130 h 810"/>
                <a:gd name="T88" fmla="*/ 630 w 808"/>
                <a:gd name="T89" fmla="*/ 146 h 810"/>
                <a:gd name="T90" fmla="*/ 705 w 808"/>
                <a:gd name="T91" fmla="*/ 134 h 810"/>
                <a:gd name="T92" fmla="*/ 725 w 808"/>
                <a:gd name="T93" fmla="*/ 158 h 810"/>
                <a:gd name="T94" fmla="*/ 705 w 808"/>
                <a:gd name="T95" fmla="*/ 241 h 810"/>
                <a:gd name="T96" fmla="*/ 716 w 808"/>
                <a:gd name="T97" fmla="*/ 264 h 810"/>
                <a:gd name="T98" fmla="*/ 791 w 808"/>
                <a:gd name="T99" fmla="*/ 285 h 810"/>
                <a:gd name="T100" fmla="*/ 740 w 808"/>
                <a:gd name="T101" fmla="*/ 343 h 810"/>
                <a:gd name="T102" fmla="*/ 744 w 808"/>
                <a:gd name="T103" fmla="*/ 368 h 810"/>
                <a:gd name="T104" fmla="*/ 745 w 808"/>
                <a:gd name="T105" fmla="*/ 395 h 810"/>
                <a:gd name="T106" fmla="*/ 807 w 808"/>
                <a:gd name="T107" fmla="*/ 442 h 810"/>
                <a:gd name="T108" fmla="*/ 737 w 808"/>
                <a:gd name="T109" fmla="*/ 477 h 810"/>
                <a:gd name="T110" fmla="*/ 730 w 808"/>
                <a:gd name="T111" fmla="*/ 502 h 810"/>
                <a:gd name="T112" fmla="*/ 722 w 808"/>
                <a:gd name="T113" fmla="*/ 526 h 810"/>
                <a:gd name="T114" fmla="*/ 762 w 808"/>
                <a:gd name="T115" fmla="*/ 595 h 810"/>
                <a:gd name="T116" fmla="*/ 683 w 808"/>
                <a:gd name="T117" fmla="*/ 599 h 810"/>
                <a:gd name="T118" fmla="*/ 668 w 808"/>
                <a:gd name="T119" fmla="*/ 620 h 810"/>
                <a:gd name="T120" fmla="*/ 651 w 808"/>
                <a:gd name="T121" fmla="*/ 639 h 810"/>
                <a:gd name="T122" fmla="*/ 662 w 808"/>
                <a:gd name="T123" fmla="*/ 718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08" h="810">
                  <a:moveTo>
                    <a:pt x="651" y="726"/>
                  </a:moveTo>
                  <a:lnTo>
                    <a:pt x="587" y="691"/>
                  </a:lnTo>
                  <a:lnTo>
                    <a:pt x="565" y="704"/>
                  </a:lnTo>
                  <a:lnTo>
                    <a:pt x="553" y="710"/>
                  </a:lnTo>
                  <a:lnTo>
                    <a:pt x="542" y="716"/>
                  </a:lnTo>
                  <a:lnTo>
                    <a:pt x="535" y="789"/>
                  </a:lnTo>
                  <a:lnTo>
                    <a:pt x="522" y="794"/>
                  </a:lnTo>
                  <a:lnTo>
                    <a:pt x="509" y="797"/>
                  </a:lnTo>
                  <a:lnTo>
                    <a:pt x="462" y="739"/>
                  </a:lnTo>
                  <a:lnTo>
                    <a:pt x="450" y="741"/>
                  </a:lnTo>
                  <a:lnTo>
                    <a:pt x="437" y="743"/>
                  </a:lnTo>
                  <a:lnTo>
                    <a:pt x="425" y="744"/>
                  </a:lnTo>
                  <a:lnTo>
                    <a:pt x="412" y="744"/>
                  </a:lnTo>
                  <a:lnTo>
                    <a:pt x="378" y="810"/>
                  </a:lnTo>
                  <a:lnTo>
                    <a:pt x="364" y="809"/>
                  </a:lnTo>
                  <a:lnTo>
                    <a:pt x="351" y="807"/>
                  </a:lnTo>
                  <a:lnTo>
                    <a:pt x="329" y="736"/>
                  </a:lnTo>
                  <a:lnTo>
                    <a:pt x="317" y="733"/>
                  </a:lnTo>
                  <a:lnTo>
                    <a:pt x="304" y="730"/>
                  </a:lnTo>
                  <a:lnTo>
                    <a:pt x="292" y="726"/>
                  </a:lnTo>
                  <a:lnTo>
                    <a:pt x="280" y="721"/>
                  </a:lnTo>
                  <a:lnTo>
                    <a:pt x="225" y="769"/>
                  </a:lnTo>
                  <a:lnTo>
                    <a:pt x="212" y="763"/>
                  </a:lnTo>
                  <a:lnTo>
                    <a:pt x="199" y="755"/>
                  </a:lnTo>
                  <a:lnTo>
                    <a:pt x="207" y="683"/>
                  </a:lnTo>
                  <a:lnTo>
                    <a:pt x="197" y="675"/>
                  </a:lnTo>
                  <a:lnTo>
                    <a:pt x="187" y="667"/>
                  </a:lnTo>
                  <a:lnTo>
                    <a:pt x="177" y="658"/>
                  </a:lnTo>
                  <a:lnTo>
                    <a:pt x="168" y="650"/>
                  </a:lnTo>
                  <a:lnTo>
                    <a:pt x="99" y="672"/>
                  </a:lnTo>
                  <a:lnTo>
                    <a:pt x="90" y="661"/>
                  </a:lnTo>
                  <a:lnTo>
                    <a:pt x="81" y="649"/>
                  </a:lnTo>
                  <a:lnTo>
                    <a:pt x="116" y="586"/>
                  </a:lnTo>
                  <a:lnTo>
                    <a:pt x="103" y="563"/>
                  </a:lnTo>
                  <a:lnTo>
                    <a:pt x="97" y="552"/>
                  </a:lnTo>
                  <a:lnTo>
                    <a:pt x="92" y="540"/>
                  </a:lnTo>
                  <a:lnTo>
                    <a:pt x="20" y="534"/>
                  </a:lnTo>
                  <a:lnTo>
                    <a:pt x="16" y="521"/>
                  </a:lnTo>
                  <a:lnTo>
                    <a:pt x="12" y="507"/>
                  </a:lnTo>
                  <a:lnTo>
                    <a:pt x="67" y="461"/>
                  </a:lnTo>
                  <a:lnTo>
                    <a:pt x="65" y="449"/>
                  </a:lnTo>
                  <a:lnTo>
                    <a:pt x="64" y="436"/>
                  </a:lnTo>
                  <a:lnTo>
                    <a:pt x="63" y="423"/>
                  </a:lnTo>
                  <a:lnTo>
                    <a:pt x="62" y="410"/>
                  </a:lnTo>
                  <a:lnTo>
                    <a:pt x="0" y="378"/>
                  </a:lnTo>
                  <a:lnTo>
                    <a:pt x="1" y="362"/>
                  </a:lnTo>
                  <a:lnTo>
                    <a:pt x="3" y="348"/>
                  </a:lnTo>
                  <a:lnTo>
                    <a:pt x="70" y="328"/>
                  </a:lnTo>
                  <a:lnTo>
                    <a:pt x="73" y="316"/>
                  </a:lnTo>
                  <a:lnTo>
                    <a:pt x="78" y="303"/>
                  </a:lnTo>
                  <a:lnTo>
                    <a:pt x="82" y="291"/>
                  </a:lnTo>
                  <a:lnTo>
                    <a:pt x="86" y="278"/>
                  </a:lnTo>
                  <a:lnTo>
                    <a:pt x="41" y="225"/>
                  </a:lnTo>
                  <a:lnTo>
                    <a:pt x="48" y="212"/>
                  </a:lnTo>
                  <a:lnTo>
                    <a:pt x="55" y="199"/>
                  </a:lnTo>
                  <a:lnTo>
                    <a:pt x="125" y="206"/>
                  </a:lnTo>
                  <a:lnTo>
                    <a:pt x="132" y="196"/>
                  </a:lnTo>
                  <a:lnTo>
                    <a:pt x="140" y="186"/>
                  </a:lnTo>
                  <a:lnTo>
                    <a:pt x="148" y="175"/>
                  </a:lnTo>
                  <a:lnTo>
                    <a:pt x="157" y="166"/>
                  </a:lnTo>
                  <a:lnTo>
                    <a:pt x="136" y="101"/>
                  </a:lnTo>
                  <a:lnTo>
                    <a:pt x="148" y="91"/>
                  </a:lnTo>
                  <a:lnTo>
                    <a:pt x="160" y="80"/>
                  </a:lnTo>
                  <a:lnTo>
                    <a:pt x="221" y="114"/>
                  </a:lnTo>
                  <a:lnTo>
                    <a:pt x="243" y="101"/>
                  </a:lnTo>
                  <a:lnTo>
                    <a:pt x="255" y="95"/>
                  </a:lnTo>
                  <a:lnTo>
                    <a:pt x="266" y="90"/>
                  </a:lnTo>
                  <a:lnTo>
                    <a:pt x="272" y="21"/>
                  </a:lnTo>
                  <a:lnTo>
                    <a:pt x="287" y="16"/>
                  </a:lnTo>
                  <a:lnTo>
                    <a:pt x="302" y="12"/>
                  </a:lnTo>
                  <a:lnTo>
                    <a:pt x="345" y="65"/>
                  </a:lnTo>
                  <a:lnTo>
                    <a:pt x="358" y="63"/>
                  </a:lnTo>
                  <a:lnTo>
                    <a:pt x="371" y="62"/>
                  </a:lnTo>
                  <a:lnTo>
                    <a:pt x="383" y="61"/>
                  </a:lnTo>
                  <a:lnTo>
                    <a:pt x="396" y="60"/>
                  </a:lnTo>
                  <a:lnTo>
                    <a:pt x="427" y="0"/>
                  </a:lnTo>
                  <a:lnTo>
                    <a:pt x="443" y="1"/>
                  </a:lnTo>
                  <a:lnTo>
                    <a:pt x="459" y="3"/>
                  </a:lnTo>
                  <a:lnTo>
                    <a:pt x="479" y="68"/>
                  </a:lnTo>
                  <a:lnTo>
                    <a:pt x="491" y="71"/>
                  </a:lnTo>
                  <a:lnTo>
                    <a:pt x="503" y="75"/>
                  </a:lnTo>
                  <a:lnTo>
                    <a:pt x="515" y="78"/>
                  </a:lnTo>
                  <a:lnTo>
                    <a:pt x="527" y="83"/>
                  </a:lnTo>
                  <a:lnTo>
                    <a:pt x="579" y="39"/>
                  </a:lnTo>
                  <a:lnTo>
                    <a:pt x="593" y="46"/>
                  </a:lnTo>
                  <a:lnTo>
                    <a:pt x="607" y="54"/>
                  </a:lnTo>
                  <a:lnTo>
                    <a:pt x="599" y="122"/>
                  </a:lnTo>
                  <a:lnTo>
                    <a:pt x="611" y="130"/>
                  </a:lnTo>
                  <a:lnTo>
                    <a:pt x="621" y="138"/>
                  </a:lnTo>
                  <a:lnTo>
                    <a:pt x="630" y="146"/>
                  </a:lnTo>
                  <a:lnTo>
                    <a:pt x="640" y="155"/>
                  </a:lnTo>
                  <a:lnTo>
                    <a:pt x="705" y="134"/>
                  </a:lnTo>
                  <a:lnTo>
                    <a:pt x="715" y="146"/>
                  </a:lnTo>
                  <a:lnTo>
                    <a:pt x="725" y="158"/>
                  </a:lnTo>
                  <a:lnTo>
                    <a:pt x="692" y="219"/>
                  </a:lnTo>
                  <a:lnTo>
                    <a:pt x="705" y="241"/>
                  </a:lnTo>
                  <a:lnTo>
                    <a:pt x="710" y="252"/>
                  </a:lnTo>
                  <a:lnTo>
                    <a:pt x="716" y="264"/>
                  </a:lnTo>
                  <a:lnTo>
                    <a:pt x="786" y="270"/>
                  </a:lnTo>
                  <a:lnTo>
                    <a:pt x="791" y="285"/>
                  </a:lnTo>
                  <a:lnTo>
                    <a:pt x="795" y="300"/>
                  </a:lnTo>
                  <a:lnTo>
                    <a:pt x="740" y="343"/>
                  </a:lnTo>
                  <a:lnTo>
                    <a:pt x="742" y="356"/>
                  </a:lnTo>
                  <a:lnTo>
                    <a:pt x="744" y="368"/>
                  </a:lnTo>
                  <a:lnTo>
                    <a:pt x="745" y="382"/>
                  </a:lnTo>
                  <a:lnTo>
                    <a:pt x="745" y="395"/>
                  </a:lnTo>
                  <a:lnTo>
                    <a:pt x="808" y="427"/>
                  </a:lnTo>
                  <a:lnTo>
                    <a:pt x="807" y="442"/>
                  </a:lnTo>
                  <a:lnTo>
                    <a:pt x="805" y="457"/>
                  </a:lnTo>
                  <a:lnTo>
                    <a:pt x="737" y="477"/>
                  </a:lnTo>
                  <a:lnTo>
                    <a:pt x="734" y="490"/>
                  </a:lnTo>
                  <a:lnTo>
                    <a:pt x="730" y="502"/>
                  </a:lnTo>
                  <a:lnTo>
                    <a:pt x="726" y="514"/>
                  </a:lnTo>
                  <a:lnTo>
                    <a:pt x="722" y="526"/>
                  </a:lnTo>
                  <a:lnTo>
                    <a:pt x="769" y="582"/>
                  </a:lnTo>
                  <a:lnTo>
                    <a:pt x="762" y="595"/>
                  </a:lnTo>
                  <a:lnTo>
                    <a:pt x="756" y="607"/>
                  </a:lnTo>
                  <a:lnTo>
                    <a:pt x="683" y="599"/>
                  </a:lnTo>
                  <a:lnTo>
                    <a:pt x="676" y="609"/>
                  </a:lnTo>
                  <a:lnTo>
                    <a:pt x="668" y="620"/>
                  </a:lnTo>
                  <a:lnTo>
                    <a:pt x="659" y="629"/>
                  </a:lnTo>
                  <a:lnTo>
                    <a:pt x="651" y="639"/>
                  </a:lnTo>
                  <a:lnTo>
                    <a:pt x="673" y="709"/>
                  </a:lnTo>
                  <a:lnTo>
                    <a:pt x="662" y="718"/>
                  </a:lnTo>
                  <a:lnTo>
                    <a:pt x="651" y="726"/>
                  </a:lnTo>
                  <a:close/>
                </a:path>
              </a:pathLst>
            </a:custGeom>
            <a:noFill/>
            <a:ln w="317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lIns="0" rIns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 fontAlgn="base">
                <a:lnSpc>
                  <a:spcPct val="120000"/>
                </a:lnSpc>
                <a:spcBef>
                  <a:spcPts val="800"/>
                </a:spcBef>
                <a:spcAft>
                  <a:spcPts val="800"/>
                </a:spcAft>
                <a:defRPr/>
              </a:pPr>
              <a:endParaRPr lang="en-US" sz="3733" kern="0" dirty="0">
                <a:solidFill>
                  <a:srgbClr val="5A595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Oval 9"/>
            <p:cNvSpPr>
              <a:spLocks noChangeArrowheads="1"/>
            </p:cNvSpPr>
            <p:nvPr/>
          </p:nvSpPr>
          <p:spPr bwMode="auto">
            <a:xfrm>
              <a:off x="2404813" y="1544314"/>
              <a:ext cx="1378422" cy="1378114"/>
            </a:xfrm>
            <a:prstGeom prst="ellipse">
              <a:avLst/>
            </a:prstGeom>
            <a:solidFill>
              <a:schemeClr val="bg1">
                <a:lumMod val="95000"/>
                <a:alpha val="49000"/>
              </a:schemeClr>
            </a:solidFill>
            <a:ln w="22225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 anchorCtr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r>
                <a:rPr lang="zh-CN" altLang="en-US" sz="3200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优化</a:t>
              </a:r>
              <a:endParaRPr lang="en-US" sz="32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D29E124-FF26-42A9-A389-921B6955D4EF}"/>
              </a:ext>
            </a:extLst>
          </p:cNvPr>
          <p:cNvGrpSpPr/>
          <p:nvPr/>
        </p:nvGrpSpPr>
        <p:grpSpPr>
          <a:xfrm>
            <a:off x="0" y="92186"/>
            <a:ext cx="4243316" cy="838723"/>
            <a:chOff x="-66175" y="-46827"/>
            <a:chExt cx="3182487" cy="629043"/>
          </a:xfrm>
        </p:grpSpPr>
        <p:sp>
          <p:nvSpPr>
            <p:cNvPr id="20" name="PA_4-Point Star 20">
              <a:extLst>
                <a:ext uri="{FF2B5EF4-FFF2-40B4-BE49-F238E27FC236}">
                  <a16:creationId xmlns:a16="http://schemas.microsoft.com/office/drawing/2014/main" id="{2F41D419-3530-44C4-98BB-B44187C9A91C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219892" y="37939"/>
              <a:ext cx="239256" cy="239256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1" name="PA_4-Point Star 21">
              <a:extLst>
                <a:ext uri="{FF2B5EF4-FFF2-40B4-BE49-F238E27FC236}">
                  <a16:creationId xmlns:a16="http://schemas.microsoft.com/office/drawing/2014/main" id="{BD862DB3-E8E3-411A-8EB4-B4E90454A775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82458" y="264914"/>
              <a:ext cx="317302" cy="317302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394996C-1328-44ED-9FA4-724E13057A7F}"/>
                </a:ext>
              </a:extLst>
            </p:cNvPr>
            <p:cNvSpPr txBox="1"/>
            <p:nvPr/>
          </p:nvSpPr>
          <p:spPr>
            <a:xfrm>
              <a:off x="399760" y="149187"/>
              <a:ext cx="27165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67" dirty="0">
                  <a:solidFill>
                    <a:schemeClr val="bg1"/>
                  </a:solidFill>
                  <a:latin typeface="造字工房悦黑演示版常规体" pitchFamily="50" charset="-122"/>
                  <a:ea typeface="造字工房悦黑演示版常规体" pitchFamily="50" charset="-122"/>
                </a:rPr>
                <a:t>游戏引擎</a:t>
              </a:r>
              <a:endParaRPr lang="zh-CN" altLang="en-US" sz="1467" dirty="0">
                <a:solidFill>
                  <a:schemeClr val="bg1"/>
                </a:solidFill>
                <a:latin typeface="造字工房悦黑演示版常规体" pitchFamily="50" charset="-122"/>
                <a:ea typeface="造字工房悦黑演示版常规体" pitchFamily="50" charset="-122"/>
              </a:endParaRPr>
            </a:p>
          </p:txBody>
        </p:sp>
        <p:sp>
          <p:nvSpPr>
            <p:cNvPr id="23" name="星形: 四角 22">
              <a:extLst>
                <a:ext uri="{FF2B5EF4-FFF2-40B4-BE49-F238E27FC236}">
                  <a16:creationId xmlns:a16="http://schemas.microsoft.com/office/drawing/2014/main" id="{91209779-0096-4C7F-B487-69EE64A586C2}"/>
                </a:ext>
              </a:extLst>
            </p:cNvPr>
            <p:cNvSpPr/>
            <p:nvPr/>
          </p:nvSpPr>
          <p:spPr>
            <a:xfrm>
              <a:off x="-66175" y="-46827"/>
              <a:ext cx="207918" cy="207918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66253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4">
            <a:extLst>
              <a:ext uri="{FF2B5EF4-FFF2-40B4-BE49-F238E27FC236}">
                <a16:creationId xmlns:a16="http://schemas.microsoft.com/office/drawing/2014/main" id="{1A032E70-406F-4B32-BC55-245455AEE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655" y="2894065"/>
            <a:ext cx="667441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6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4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2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9pPr>
          </a:lstStyle>
          <a:p>
            <a:pPr algn="ctr">
              <a:buNone/>
              <a:defRPr/>
            </a:pPr>
            <a:r>
              <a:rPr lang="zh-CN" altLang="en-US" sz="4800" dirty="0">
                <a:solidFill>
                  <a:schemeClr val="bg1"/>
                </a:solidFill>
                <a:latin typeface="微软雅黑" pitchFamily="34" charset="-122"/>
              </a:rPr>
              <a:t>特色功能</a:t>
            </a:r>
            <a:endParaRPr lang="zh-CN" altLang="en-US" sz="48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3078" name="组合 18">
            <a:extLst>
              <a:ext uri="{FF2B5EF4-FFF2-40B4-BE49-F238E27FC236}">
                <a16:creationId xmlns:a16="http://schemas.microsoft.com/office/drawing/2014/main" id="{86924465-F99F-45FD-ACAB-9F524E852FDF}"/>
              </a:ext>
            </a:extLst>
          </p:cNvPr>
          <p:cNvGrpSpPr>
            <a:grpSpLocks/>
          </p:cNvGrpSpPr>
          <p:nvPr/>
        </p:nvGrpSpPr>
        <p:grpSpPr bwMode="auto">
          <a:xfrm>
            <a:off x="5135762" y="1028405"/>
            <a:ext cx="1899684" cy="1899685"/>
            <a:chOff x="-1" y="0"/>
            <a:chExt cx="1423771" cy="1424014"/>
          </a:xfrm>
        </p:grpSpPr>
        <p:sp>
          <p:nvSpPr>
            <p:cNvPr id="3079" name="椭圆 16">
              <a:extLst>
                <a:ext uri="{FF2B5EF4-FFF2-40B4-BE49-F238E27FC236}">
                  <a16:creationId xmlns:a16="http://schemas.microsoft.com/office/drawing/2014/main" id="{6153CD76-A4D6-4B53-BE39-C03F8D7814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423770" cy="1424014"/>
            </a:xfrm>
            <a:prstGeom prst="ellipse">
              <a:avLst/>
            </a:prstGeom>
            <a:solidFill>
              <a:srgbClr val="262626">
                <a:alpha val="34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16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14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2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zh-CN" sz="2400" b="1" i="1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080" name="TextBox 17">
              <a:extLst>
                <a:ext uri="{FF2B5EF4-FFF2-40B4-BE49-F238E27FC236}">
                  <a16:creationId xmlns:a16="http://schemas.microsoft.com/office/drawing/2014/main" id="{3E53659B-E1C5-4153-90E6-03B0CF759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" y="331334"/>
              <a:ext cx="1423771" cy="761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16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14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2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6000" dirty="0">
                  <a:solidFill>
                    <a:schemeClr val="bg1"/>
                  </a:solidFill>
                  <a:latin typeface="微软雅黑" panose="020B0503020204020204" pitchFamily="34" charset="-122"/>
                  <a:sym typeface="微软雅黑" panose="020B0503020204020204" pitchFamily="34" charset="-122"/>
                </a:rPr>
                <a:t>03</a:t>
              </a:r>
              <a:endParaRPr lang="zh-CN" altLang="en-US" sz="3200" dirty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141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 bldLvl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0" y="92186"/>
            <a:ext cx="4243316" cy="838723"/>
            <a:chOff x="-66175" y="-46827"/>
            <a:chExt cx="3182487" cy="629043"/>
          </a:xfrm>
        </p:grpSpPr>
        <p:sp>
          <p:nvSpPr>
            <p:cNvPr id="26" name="PA_4-Point Star 20"/>
            <p:cNvSpPr/>
            <p:nvPr>
              <p:custDataLst>
                <p:tags r:id="rId1"/>
              </p:custDataLst>
            </p:nvPr>
          </p:nvSpPr>
          <p:spPr>
            <a:xfrm>
              <a:off x="219892" y="37939"/>
              <a:ext cx="239256" cy="239256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7" name="PA_4-Point Star 21"/>
            <p:cNvSpPr/>
            <p:nvPr>
              <p:custDataLst>
                <p:tags r:id="rId2"/>
              </p:custDataLst>
            </p:nvPr>
          </p:nvSpPr>
          <p:spPr>
            <a:xfrm>
              <a:off x="82458" y="264914"/>
              <a:ext cx="317302" cy="317302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399760" y="149187"/>
              <a:ext cx="2716552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造字工房悦黑演示版常规体" pitchFamily="50" charset="-122"/>
                  <a:ea typeface="造字工房悦黑演示版常规体" pitchFamily="50" charset="-122"/>
                </a:rPr>
                <a:t>NURBS</a:t>
              </a:r>
              <a:r>
                <a:rPr lang="zh-CN" altLang="en-US" sz="2800" dirty="0">
                  <a:solidFill>
                    <a:schemeClr val="bg1"/>
                  </a:solidFill>
                  <a:latin typeface="造字工房悦黑演示版常规体" pitchFamily="50" charset="-122"/>
                  <a:ea typeface="造字工房悦黑演示版常规体" pitchFamily="50" charset="-122"/>
                </a:rPr>
                <a:t>曲面建模</a:t>
              </a:r>
            </a:p>
          </p:txBody>
        </p:sp>
        <p:sp>
          <p:nvSpPr>
            <p:cNvPr id="31" name="星形: 四角 30"/>
            <p:cNvSpPr/>
            <p:nvPr/>
          </p:nvSpPr>
          <p:spPr>
            <a:xfrm>
              <a:off x="-66175" y="-46827"/>
              <a:ext cx="207918" cy="207918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4F3B7535-6437-4B3B-BD3C-19C235947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5700" y="1253935"/>
            <a:ext cx="9000599" cy="435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7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C35E7075-E465-41D3-A691-DC3E71D1D3DF}"/>
              </a:ext>
            </a:extLst>
          </p:cNvPr>
          <p:cNvGrpSpPr/>
          <p:nvPr/>
        </p:nvGrpSpPr>
        <p:grpSpPr>
          <a:xfrm>
            <a:off x="0" y="92186"/>
            <a:ext cx="4613564" cy="1338569"/>
            <a:chOff x="-66175" y="-46827"/>
            <a:chExt cx="3182487" cy="1003928"/>
          </a:xfrm>
        </p:grpSpPr>
        <p:sp>
          <p:nvSpPr>
            <p:cNvPr id="52" name="PA_4-Point Star 20">
              <a:extLst>
                <a:ext uri="{FF2B5EF4-FFF2-40B4-BE49-F238E27FC236}">
                  <a16:creationId xmlns:a16="http://schemas.microsoft.com/office/drawing/2014/main" id="{5185110D-15CA-4229-B706-46A26BFFFE43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219892" y="37939"/>
              <a:ext cx="239256" cy="239256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3" name="PA_4-Point Star 21">
              <a:extLst>
                <a:ext uri="{FF2B5EF4-FFF2-40B4-BE49-F238E27FC236}">
                  <a16:creationId xmlns:a16="http://schemas.microsoft.com/office/drawing/2014/main" id="{B6E091A0-A3E1-467A-A84D-FC80B3D7D461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82458" y="264914"/>
              <a:ext cx="317302" cy="317302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6B64D6DB-5257-4FF3-B6CE-9A3F8ED5941E}"/>
                </a:ext>
              </a:extLst>
            </p:cNvPr>
            <p:cNvSpPr txBox="1"/>
            <p:nvPr/>
          </p:nvSpPr>
          <p:spPr>
            <a:xfrm>
              <a:off x="399760" y="149187"/>
              <a:ext cx="2716552" cy="80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latin typeface="造字工房悦黑演示版常规体" pitchFamily="50" charset="-122"/>
                  <a:ea typeface="造字工房悦黑演示版常规体" pitchFamily="50" charset="-122"/>
                </a:rPr>
                <a:t>跳伞模型（部分实现）</a:t>
              </a:r>
              <a:endParaRPr lang="zh-CN" altLang="en-US" dirty="0">
                <a:solidFill>
                  <a:schemeClr val="bg1"/>
                </a:solidFill>
                <a:latin typeface="造字工房悦黑演示版常规体" pitchFamily="50" charset="-122"/>
                <a:ea typeface="造字工房悦黑演示版常规体" pitchFamily="50" charset="-122"/>
              </a:endParaRPr>
            </a:p>
          </p:txBody>
        </p:sp>
        <p:sp>
          <p:nvSpPr>
            <p:cNvPr id="55" name="星形: 四角 54">
              <a:extLst>
                <a:ext uri="{FF2B5EF4-FFF2-40B4-BE49-F238E27FC236}">
                  <a16:creationId xmlns:a16="http://schemas.microsoft.com/office/drawing/2014/main" id="{E4C0525E-CCAD-4F56-9325-BB4668AE4E11}"/>
                </a:ext>
              </a:extLst>
            </p:cNvPr>
            <p:cNvSpPr/>
            <p:nvPr/>
          </p:nvSpPr>
          <p:spPr>
            <a:xfrm>
              <a:off x="-66175" y="-46827"/>
              <a:ext cx="207918" cy="207918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8F59F740-4F13-443F-8C61-A262B4A81C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243" y="1225184"/>
            <a:ext cx="3763862" cy="2360968"/>
          </a:xfrm>
          <a:prstGeom prst="rect">
            <a:avLst/>
          </a:prstGeom>
        </p:spPr>
      </p:pic>
      <p:sp>
        <p:nvSpPr>
          <p:cNvPr id="5" name="箭头: 右 4">
            <a:extLst>
              <a:ext uri="{FF2B5EF4-FFF2-40B4-BE49-F238E27FC236}">
                <a16:creationId xmlns:a16="http://schemas.microsoft.com/office/drawing/2014/main" id="{0FB0BF8D-3387-4A3F-A7CF-738640442A66}"/>
              </a:ext>
            </a:extLst>
          </p:cNvPr>
          <p:cNvSpPr/>
          <p:nvPr/>
        </p:nvSpPr>
        <p:spPr>
          <a:xfrm>
            <a:off x="5467350" y="2098964"/>
            <a:ext cx="1257300" cy="7377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DE0B13C3-E170-4C78-BAD7-14DEF24425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0085" y="1070264"/>
            <a:ext cx="3763862" cy="2515888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F02460E0-5048-4C75-BA82-0D32026C44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5433" y="4113176"/>
            <a:ext cx="2967481" cy="2669135"/>
          </a:xfrm>
          <a:prstGeom prst="rect">
            <a:avLst/>
          </a:prstGeom>
        </p:spPr>
      </p:pic>
      <p:sp>
        <p:nvSpPr>
          <p:cNvPr id="58" name="箭头: 右 57">
            <a:extLst>
              <a:ext uri="{FF2B5EF4-FFF2-40B4-BE49-F238E27FC236}">
                <a16:creationId xmlns:a16="http://schemas.microsoft.com/office/drawing/2014/main" id="{46DE991F-3D71-44A0-898D-A3E50D7DC67C}"/>
              </a:ext>
            </a:extLst>
          </p:cNvPr>
          <p:cNvSpPr/>
          <p:nvPr/>
        </p:nvSpPr>
        <p:spPr>
          <a:xfrm>
            <a:off x="5467350" y="5078866"/>
            <a:ext cx="1257300" cy="7377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B0B15736-9743-461F-BEA4-592631C765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9086" y="3879010"/>
            <a:ext cx="3361220" cy="286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30431BEC-67AF-494D-9C14-2D948B916D56}"/>
              </a:ext>
            </a:extLst>
          </p:cNvPr>
          <p:cNvGrpSpPr/>
          <p:nvPr/>
        </p:nvGrpSpPr>
        <p:grpSpPr>
          <a:xfrm>
            <a:off x="0" y="92186"/>
            <a:ext cx="700431" cy="838723"/>
            <a:chOff x="-66175" y="-46827"/>
            <a:chExt cx="525323" cy="629043"/>
          </a:xfrm>
        </p:grpSpPr>
        <p:sp>
          <p:nvSpPr>
            <p:cNvPr id="42" name="PA_4-Point Star 20">
              <a:extLst>
                <a:ext uri="{FF2B5EF4-FFF2-40B4-BE49-F238E27FC236}">
                  <a16:creationId xmlns:a16="http://schemas.microsoft.com/office/drawing/2014/main" id="{1D20005B-EFFF-4B51-B87B-0639C29ABFC8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219892" y="37939"/>
              <a:ext cx="239256" cy="239256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3" name="PA_4-Point Star 21">
              <a:extLst>
                <a:ext uri="{FF2B5EF4-FFF2-40B4-BE49-F238E27FC236}">
                  <a16:creationId xmlns:a16="http://schemas.microsoft.com/office/drawing/2014/main" id="{06B6A562-AE84-4B91-85FF-6E0D7F353DC1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82458" y="264914"/>
              <a:ext cx="317302" cy="317302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5" name="星形: 四角 44">
              <a:extLst>
                <a:ext uri="{FF2B5EF4-FFF2-40B4-BE49-F238E27FC236}">
                  <a16:creationId xmlns:a16="http://schemas.microsoft.com/office/drawing/2014/main" id="{1679A0FF-ED7B-4B37-801E-FC7853920042}"/>
                </a:ext>
              </a:extLst>
            </p:cNvPr>
            <p:cNvSpPr/>
            <p:nvPr/>
          </p:nvSpPr>
          <p:spPr>
            <a:xfrm>
              <a:off x="-66175" y="-46827"/>
              <a:ext cx="207918" cy="207918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E3E68225-78A0-44EF-8B37-E78270F2E5E4}"/>
              </a:ext>
            </a:extLst>
          </p:cNvPr>
          <p:cNvSpPr txBox="1"/>
          <p:nvPr/>
        </p:nvSpPr>
        <p:spPr>
          <a:xfrm>
            <a:off x="700431" y="231717"/>
            <a:ext cx="3938111" cy="1077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造字工房悦黑演示版常规体" pitchFamily="50" charset="-122"/>
                <a:ea typeface="造字工房悦黑演示版常规体" pitchFamily="50" charset="-122"/>
              </a:rPr>
              <a:t>跳伞模型（部分实现）</a:t>
            </a:r>
            <a:endParaRPr lang="zh-CN" altLang="en-US" dirty="0">
              <a:solidFill>
                <a:schemeClr val="bg1"/>
              </a:solidFill>
              <a:latin typeface="造字工房悦黑演示版常规体" pitchFamily="50" charset="-122"/>
              <a:ea typeface="造字工房悦黑演示版常规体" pitchFamily="50" charset="-122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7482F321-60AD-44BB-9A63-5710C0BB9A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23" y="2027319"/>
            <a:ext cx="4293666" cy="30344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7CFDDAF8-B622-4DF7-9D7D-1E7933E76867}"/>
                  </a:ext>
                </a:extLst>
              </p:cNvPr>
              <p:cNvSpPr/>
              <p:nvPr/>
            </p:nvSpPr>
            <p:spPr>
              <a:xfrm>
                <a:off x="4737233" y="2729096"/>
                <a:ext cx="7558351" cy="13998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sz="3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𝑥𝑛𝑒𝑤</m:t>
                              </m:r>
                            </m:sub>
                          </m:sSub>
                          <m:r>
                            <a:rPr lang="en-US" sz="3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𝑥𝑜𝑙𝑑</m:t>
                              </m:r>
                            </m:sub>
                          </m:sSub>
                          <m:r>
                            <a:rPr lang="en-US" sz="3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sSubSup>
                            <m:sSubSup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𝑥𝑜𝑙𝑑</m:t>
                              </m:r>
                            </m:sub>
                            <m:sup>
                              <m:r>
                                <a:rPr lang="en-US" sz="36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3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∗∆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  </m:t>
                          </m:r>
                        </m:e>
                        <m:e>
                          <m:r>
                            <a:rPr lang="en-US" sz="3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𝑦𝑛𝑒𝑤</m:t>
                              </m:r>
                            </m:sub>
                          </m:sSub>
                          <m:r>
                            <a:rPr lang="en-US" sz="3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𝑦𝑜𝑙𝑑</m:t>
                              </m:r>
                            </m:sub>
                          </m:sSub>
                          <m:r>
                            <a:rPr lang="en-US" sz="3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36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Sup>
                                <m:sSub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𝑦𝑜𝑙𝑑</m:t>
                                  </m:r>
                                </m:sub>
                                <m:sup>
                                  <m:r>
                                    <a:rPr lang="en-US" sz="36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en-US" sz="3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eqAr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7CFDDAF8-B622-4DF7-9D7D-1E7933E768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233" y="2729096"/>
                <a:ext cx="7558351" cy="13998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509F9AF4-A980-403F-A248-233B46F85834}"/>
                  </a:ext>
                </a:extLst>
              </p:cNvPr>
              <p:cNvSpPr/>
              <p:nvPr/>
            </p:nvSpPr>
            <p:spPr>
              <a:xfrm>
                <a:off x="4737233" y="4591932"/>
                <a:ext cx="3697422" cy="1186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sz="3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en-US" sz="36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6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𝑥𝑛𝑒𝑤</m:t>
                              </m:r>
                            </m:sub>
                          </m:sSub>
                          <m:r>
                            <a:rPr lang="en-US" sz="36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 ∆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e>
                          <m:r>
                            <a:rPr lang="en-US" sz="36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&amp;∆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6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𝑦𝑛𝑒𝑤</m:t>
                              </m:r>
                            </m:sub>
                          </m:sSub>
                          <m:r>
                            <a:rPr lang="en-US" sz="36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 ∆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eqAr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509F9AF4-A980-403F-A248-233B46F858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233" y="4591932"/>
                <a:ext cx="3697422" cy="11860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2596399B-41B6-4D7F-AAB0-ADD0B7BC7994}"/>
                  </a:ext>
                </a:extLst>
              </p:cNvPr>
              <p:cNvSpPr/>
              <p:nvPr/>
            </p:nvSpPr>
            <p:spPr>
              <a:xfrm>
                <a:off x="815232" y="5591531"/>
                <a:ext cx="2507033" cy="8373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4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4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2596399B-41B6-4D7F-AAB0-ADD0B7BC79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32" y="5591531"/>
                <a:ext cx="2507033" cy="83734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129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9237EB52-32B2-4C94-A04A-ADE417F07067}"/>
              </a:ext>
            </a:extLst>
          </p:cNvPr>
          <p:cNvGrpSpPr/>
          <p:nvPr/>
        </p:nvGrpSpPr>
        <p:grpSpPr>
          <a:xfrm>
            <a:off x="0" y="92186"/>
            <a:ext cx="4243316" cy="838723"/>
            <a:chOff x="-66175" y="-46827"/>
            <a:chExt cx="3182487" cy="629043"/>
          </a:xfrm>
        </p:grpSpPr>
        <p:sp>
          <p:nvSpPr>
            <p:cNvPr id="37" name="PA_4-Point Star 20">
              <a:extLst>
                <a:ext uri="{FF2B5EF4-FFF2-40B4-BE49-F238E27FC236}">
                  <a16:creationId xmlns:a16="http://schemas.microsoft.com/office/drawing/2014/main" id="{DC279729-BD30-4441-A6D4-E26B3311D18B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219892" y="37939"/>
              <a:ext cx="239256" cy="239256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8" name="PA_4-Point Star 21">
              <a:extLst>
                <a:ext uri="{FF2B5EF4-FFF2-40B4-BE49-F238E27FC236}">
                  <a16:creationId xmlns:a16="http://schemas.microsoft.com/office/drawing/2014/main" id="{BAB36E19-5616-4A6B-AAE0-191E2C21FABF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82458" y="264914"/>
              <a:ext cx="317302" cy="317302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15CDA442-5217-4717-A51A-EF77E239DA22}"/>
                </a:ext>
              </a:extLst>
            </p:cNvPr>
            <p:cNvSpPr txBox="1"/>
            <p:nvPr/>
          </p:nvSpPr>
          <p:spPr>
            <a:xfrm>
              <a:off x="399760" y="149187"/>
              <a:ext cx="27165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7" dirty="0">
                  <a:solidFill>
                    <a:schemeClr val="bg1"/>
                  </a:solidFill>
                  <a:latin typeface="造字工房悦黑演示版常规体" pitchFamily="50" charset="-122"/>
                  <a:ea typeface="造字工房悦黑演示版常规体" pitchFamily="50" charset="-122"/>
                </a:rPr>
                <a:t>AABB</a:t>
              </a:r>
              <a:r>
                <a:rPr lang="zh-CN" altLang="en-US" sz="2667" dirty="0">
                  <a:solidFill>
                    <a:schemeClr val="bg1"/>
                  </a:solidFill>
                  <a:latin typeface="造字工房悦黑演示版常规体" pitchFamily="50" charset="-122"/>
                  <a:ea typeface="造字工房悦黑演示版常规体" pitchFamily="50" charset="-122"/>
                </a:rPr>
                <a:t>碰撞检测</a:t>
              </a:r>
              <a:endParaRPr lang="zh-CN" altLang="en-US" sz="1467" dirty="0">
                <a:solidFill>
                  <a:schemeClr val="bg1"/>
                </a:solidFill>
                <a:latin typeface="造字工房悦黑演示版常规体" pitchFamily="50" charset="-122"/>
                <a:ea typeface="造字工房悦黑演示版常规体" pitchFamily="50" charset="-122"/>
              </a:endParaRPr>
            </a:p>
          </p:txBody>
        </p:sp>
        <p:sp>
          <p:nvSpPr>
            <p:cNvPr id="40" name="星形: 四角 39">
              <a:extLst>
                <a:ext uri="{FF2B5EF4-FFF2-40B4-BE49-F238E27FC236}">
                  <a16:creationId xmlns:a16="http://schemas.microsoft.com/office/drawing/2014/main" id="{FC7A3922-AD19-433C-B713-3F216F7031E4}"/>
                </a:ext>
              </a:extLst>
            </p:cNvPr>
            <p:cNvSpPr/>
            <p:nvPr/>
          </p:nvSpPr>
          <p:spPr>
            <a:xfrm>
              <a:off x="-66175" y="-46827"/>
              <a:ext cx="207918" cy="207918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654FE92A-CEF2-41DE-8BF7-D806C299C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2103" y="930909"/>
            <a:ext cx="6990614" cy="565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5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9237EB52-32B2-4C94-A04A-ADE417F07067}"/>
              </a:ext>
            </a:extLst>
          </p:cNvPr>
          <p:cNvGrpSpPr/>
          <p:nvPr/>
        </p:nvGrpSpPr>
        <p:grpSpPr>
          <a:xfrm>
            <a:off x="0" y="92186"/>
            <a:ext cx="4243316" cy="838723"/>
            <a:chOff x="-66175" y="-46827"/>
            <a:chExt cx="3182487" cy="629043"/>
          </a:xfrm>
        </p:grpSpPr>
        <p:sp>
          <p:nvSpPr>
            <p:cNvPr id="37" name="PA_4-Point Star 20">
              <a:extLst>
                <a:ext uri="{FF2B5EF4-FFF2-40B4-BE49-F238E27FC236}">
                  <a16:creationId xmlns:a16="http://schemas.microsoft.com/office/drawing/2014/main" id="{DC279729-BD30-4441-A6D4-E26B3311D18B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219892" y="37939"/>
              <a:ext cx="239256" cy="239256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8" name="PA_4-Point Star 21">
              <a:extLst>
                <a:ext uri="{FF2B5EF4-FFF2-40B4-BE49-F238E27FC236}">
                  <a16:creationId xmlns:a16="http://schemas.microsoft.com/office/drawing/2014/main" id="{BAB36E19-5616-4A6B-AAE0-191E2C21FABF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82458" y="264914"/>
              <a:ext cx="317302" cy="317302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15CDA442-5217-4717-A51A-EF77E239DA22}"/>
                </a:ext>
              </a:extLst>
            </p:cNvPr>
            <p:cNvSpPr txBox="1"/>
            <p:nvPr/>
          </p:nvSpPr>
          <p:spPr>
            <a:xfrm>
              <a:off x="399760" y="149187"/>
              <a:ext cx="27165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67" dirty="0">
                  <a:solidFill>
                    <a:schemeClr val="bg1"/>
                  </a:solidFill>
                  <a:latin typeface="造字工房悦黑演示版常规体" pitchFamily="50" charset="-122"/>
                  <a:ea typeface="造字工房悦黑演示版常规体" pitchFamily="50" charset="-122"/>
                </a:rPr>
                <a:t>可视距离优化</a:t>
              </a:r>
              <a:r>
                <a:rPr lang="en-US" altLang="zh-CN" sz="2667" dirty="0">
                  <a:solidFill>
                    <a:schemeClr val="bg1"/>
                  </a:solidFill>
                  <a:latin typeface="造字工房悦黑演示版常规体" pitchFamily="50" charset="-122"/>
                  <a:ea typeface="造字工房悦黑演示版常规体" pitchFamily="50" charset="-122"/>
                </a:rPr>
                <a:t>FPS</a:t>
              </a:r>
              <a:endParaRPr lang="zh-CN" altLang="en-US" sz="1467" dirty="0">
                <a:solidFill>
                  <a:schemeClr val="bg1"/>
                </a:solidFill>
                <a:latin typeface="造字工房悦黑演示版常规体" pitchFamily="50" charset="-122"/>
                <a:ea typeface="造字工房悦黑演示版常规体" pitchFamily="50" charset="-122"/>
              </a:endParaRPr>
            </a:p>
          </p:txBody>
        </p:sp>
        <p:sp>
          <p:nvSpPr>
            <p:cNvPr id="40" name="星形: 四角 39">
              <a:extLst>
                <a:ext uri="{FF2B5EF4-FFF2-40B4-BE49-F238E27FC236}">
                  <a16:creationId xmlns:a16="http://schemas.microsoft.com/office/drawing/2014/main" id="{FC7A3922-AD19-433C-B713-3F216F7031E4}"/>
                </a:ext>
              </a:extLst>
            </p:cNvPr>
            <p:cNvSpPr/>
            <p:nvPr/>
          </p:nvSpPr>
          <p:spPr>
            <a:xfrm>
              <a:off x="-66175" y="-46827"/>
              <a:ext cx="207918" cy="207918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4DB5152B-6A47-45A1-8C90-E22A97DF3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702" y="918518"/>
            <a:ext cx="9815411" cy="55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4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4">
            <a:extLst>
              <a:ext uri="{FF2B5EF4-FFF2-40B4-BE49-F238E27FC236}">
                <a16:creationId xmlns:a16="http://schemas.microsoft.com/office/drawing/2014/main" id="{1A032E70-406F-4B32-BC55-245455AEE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655" y="2894065"/>
            <a:ext cx="667441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6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4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2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9pPr>
          </a:lstStyle>
          <a:p>
            <a:pPr algn="ctr">
              <a:buNone/>
              <a:defRPr/>
            </a:pPr>
            <a:r>
              <a:rPr lang="zh-CN" altLang="en-US" sz="4800" dirty="0">
                <a:solidFill>
                  <a:schemeClr val="bg1"/>
                </a:solidFill>
                <a:latin typeface="微软雅黑" pitchFamily="34" charset="-122"/>
              </a:rPr>
              <a:t>一路走来</a:t>
            </a:r>
            <a:endParaRPr lang="zh-CN" altLang="en-US" sz="48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3078" name="组合 18">
            <a:extLst>
              <a:ext uri="{FF2B5EF4-FFF2-40B4-BE49-F238E27FC236}">
                <a16:creationId xmlns:a16="http://schemas.microsoft.com/office/drawing/2014/main" id="{86924465-F99F-45FD-ACAB-9F524E852FDF}"/>
              </a:ext>
            </a:extLst>
          </p:cNvPr>
          <p:cNvGrpSpPr>
            <a:grpSpLocks/>
          </p:cNvGrpSpPr>
          <p:nvPr/>
        </p:nvGrpSpPr>
        <p:grpSpPr bwMode="auto">
          <a:xfrm>
            <a:off x="5135762" y="1028405"/>
            <a:ext cx="1899684" cy="1899685"/>
            <a:chOff x="-1" y="0"/>
            <a:chExt cx="1423771" cy="1424014"/>
          </a:xfrm>
        </p:grpSpPr>
        <p:sp>
          <p:nvSpPr>
            <p:cNvPr id="3079" name="椭圆 16">
              <a:extLst>
                <a:ext uri="{FF2B5EF4-FFF2-40B4-BE49-F238E27FC236}">
                  <a16:creationId xmlns:a16="http://schemas.microsoft.com/office/drawing/2014/main" id="{6153CD76-A4D6-4B53-BE39-C03F8D7814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423770" cy="1424014"/>
            </a:xfrm>
            <a:prstGeom prst="ellipse">
              <a:avLst/>
            </a:prstGeom>
            <a:solidFill>
              <a:srgbClr val="262626">
                <a:alpha val="34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16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14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2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zh-CN" sz="2400" b="1" i="1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080" name="TextBox 17">
              <a:extLst>
                <a:ext uri="{FF2B5EF4-FFF2-40B4-BE49-F238E27FC236}">
                  <a16:creationId xmlns:a16="http://schemas.microsoft.com/office/drawing/2014/main" id="{3E53659B-E1C5-4153-90E6-03B0CF759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" y="331334"/>
              <a:ext cx="1423771" cy="761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16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14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2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6000" dirty="0">
                  <a:solidFill>
                    <a:schemeClr val="bg1"/>
                  </a:solidFill>
                  <a:latin typeface="微软雅黑" panose="020B0503020204020204" pitchFamily="34" charset="-122"/>
                  <a:sym typeface="微软雅黑" panose="020B0503020204020204" pitchFamily="34" charset="-122"/>
                </a:rPr>
                <a:t>04</a:t>
              </a:r>
              <a:endParaRPr lang="zh-CN" altLang="en-US" sz="3200" dirty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12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 bldLvl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>
            <a:extLst>
              <a:ext uri="{FF2B5EF4-FFF2-40B4-BE49-F238E27FC236}">
                <a16:creationId xmlns:a16="http://schemas.microsoft.com/office/drawing/2014/main" id="{6024D0EF-56F8-4B8B-B775-BA1599E070D5}"/>
              </a:ext>
            </a:extLst>
          </p:cNvPr>
          <p:cNvGrpSpPr/>
          <p:nvPr/>
        </p:nvGrpSpPr>
        <p:grpSpPr>
          <a:xfrm>
            <a:off x="0" y="92186"/>
            <a:ext cx="700431" cy="838723"/>
            <a:chOff x="-66175" y="-46827"/>
            <a:chExt cx="525323" cy="629043"/>
          </a:xfrm>
        </p:grpSpPr>
        <p:sp>
          <p:nvSpPr>
            <p:cNvPr id="38" name="PA_4-Point Star 20">
              <a:extLst>
                <a:ext uri="{FF2B5EF4-FFF2-40B4-BE49-F238E27FC236}">
                  <a16:creationId xmlns:a16="http://schemas.microsoft.com/office/drawing/2014/main" id="{BDDB25DC-033D-4B89-A125-94E3E1596131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219892" y="37939"/>
              <a:ext cx="239256" cy="239256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9" name="PA_4-Point Star 21">
              <a:extLst>
                <a:ext uri="{FF2B5EF4-FFF2-40B4-BE49-F238E27FC236}">
                  <a16:creationId xmlns:a16="http://schemas.microsoft.com/office/drawing/2014/main" id="{83127EA0-6D03-479D-A417-78CDD581FAC6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82458" y="264914"/>
              <a:ext cx="317302" cy="317302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1" name="星形: 四角 40">
              <a:extLst>
                <a:ext uri="{FF2B5EF4-FFF2-40B4-BE49-F238E27FC236}">
                  <a16:creationId xmlns:a16="http://schemas.microsoft.com/office/drawing/2014/main" id="{B774902C-7722-4800-9390-FFE6DBBBE2A0}"/>
                </a:ext>
              </a:extLst>
            </p:cNvPr>
            <p:cNvSpPr/>
            <p:nvPr/>
          </p:nvSpPr>
          <p:spPr>
            <a:xfrm>
              <a:off x="-66175" y="-46827"/>
              <a:ext cx="207918" cy="207918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1673E900-0CCC-44C7-A984-ABB7660132A5}"/>
              </a:ext>
            </a:extLst>
          </p:cNvPr>
          <p:cNvSpPr/>
          <p:nvPr/>
        </p:nvSpPr>
        <p:spPr>
          <a:xfrm>
            <a:off x="804493" y="205186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造字工房悦黑演示版常规体" pitchFamily="50" charset="-122"/>
                <a:ea typeface="造字工房悦黑演示版常规体" pitchFamily="50" charset="-122"/>
              </a:rPr>
              <a:t>方案构思</a:t>
            </a:r>
            <a:endParaRPr lang="zh-CN" altLang="en-US" dirty="0">
              <a:solidFill>
                <a:schemeClr val="bg1"/>
              </a:solidFill>
              <a:latin typeface="造字工房悦黑演示版常规体" pitchFamily="50" charset="-122"/>
              <a:ea typeface="造字工房悦黑演示版常规体" pitchFamily="50" charset="-122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5939117F-E573-4258-BD73-14A553A546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507" y="930909"/>
            <a:ext cx="10160000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46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75F9B812-946B-4843-8549-2F455B58A33F}"/>
              </a:ext>
            </a:extLst>
          </p:cNvPr>
          <p:cNvGrpSpPr/>
          <p:nvPr/>
        </p:nvGrpSpPr>
        <p:grpSpPr>
          <a:xfrm>
            <a:off x="0" y="92186"/>
            <a:ext cx="4243316" cy="838723"/>
            <a:chOff x="-66175" y="-46827"/>
            <a:chExt cx="3182487" cy="629043"/>
          </a:xfrm>
        </p:grpSpPr>
        <p:sp>
          <p:nvSpPr>
            <p:cNvPr id="21" name="PA_4-Point Star 20">
              <a:extLst>
                <a:ext uri="{FF2B5EF4-FFF2-40B4-BE49-F238E27FC236}">
                  <a16:creationId xmlns:a16="http://schemas.microsoft.com/office/drawing/2014/main" id="{221447FE-867B-412F-891E-595249D6FFEA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219892" y="37939"/>
              <a:ext cx="239256" cy="239256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2" name="PA_4-Point Star 21">
              <a:extLst>
                <a:ext uri="{FF2B5EF4-FFF2-40B4-BE49-F238E27FC236}">
                  <a16:creationId xmlns:a16="http://schemas.microsoft.com/office/drawing/2014/main" id="{08DE9F19-9DD4-4042-B2E7-CE5BA3E40D0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82458" y="264914"/>
              <a:ext cx="317302" cy="317302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98CC1060-A300-4B92-B5D6-FD714728780D}"/>
                </a:ext>
              </a:extLst>
            </p:cNvPr>
            <p:cNvSpPr txBox="1"/>
            <p:nvPr/>
          </p:nvSpPr>
          <p:spPr>
            <a:xfrm>
              <a:off x="399760" y="149187"/>
              <a:ext cx="27165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67" dirty="0">
                  <a:solidFill>
                    <a:schemeClr val="bg1"/>
                  </a:solidFill>
                  <a:latin typeface="造字工房悦黑演示版常规体" pitchFamily="50" charset="-122"/>
                  <a:ea typeface="造字工房悦黑演示版常规体" pitchFamily="50" charset="-122"/>
                </a:rPr>
                <a:t>第一版引擎作品</a:t>
              </a:r>
              <a:endParaRPr lang="zh-CN" altLang="en-US" sz="1467" dirty="0">
                <a:solidFill>
                  <a:schemeClr val="bg1"/>
                </a:solidFill>
                <a:latin typeface="造字工房悦黑演示版常规体" pitchFamily="50" charset="-122"/>
                <a:ea typeface="造字工房悦黑演示版常规体" pitchFamily="50" charset="-122"/>
              </a:endParaRPr>
            </a:p>
          </p:txBody>
        </p:sp>
        <p:sp>
          <p:nvSpPr>
            <p:cNvPr id="24" name="星形: 四角 23">
              <a:extLst>
                <a:ext uri="{FF2B5EF4-FFF2-40B4-BE49-F238E27FC236}">
                  <a16:creationId xmlns:a16="http://schemas.microsoft.com/office/drawing/2014/main" id="{7853350F-CA4C-401E-8DE8-1E2D5D32CF41}"/>
                </a:ext>
              </a:extLst>
            </p:cNvPr>
            <p:cNvSpPr/>
            <p:nvPr/>
          </p:nvSpPr>
          <p:spPr>
            <a:xfrm>
              <a:off x="-66175" y="-46827"/>
              <a:ext cx="207918" cy="207918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518BC598-8C82-429E-8734-9A8D2F6FC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8882" y="1330035"/>
            <a:ext cx="8114236" cy="419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0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5"/>
          <p:cNvSpPr>
            <a:spLocks noChangeArrowheads="1"/>
          </p:cNvSpPr>
          <p:nvPr/>
        </p:nvSpPr>
        <p:spPr bwMode="auto">
          <a:xfrm>
            <a:off x="1427412" y="1855511"/>
            <a:ext cx="9339296" cy="3685724"/>
          </a:xfrm>
          <a:prstGeom prst="roundRect">
            <a:avLst/>
          </a:prstGeom>
          <a:noFill/>
          <a:ln w="12700">
            <a:solidFill>
              <a:schemeClr val="bg1"/>
            </a:solidFill>
            <a:bevel/>
          </a:ln>
        </p:spPr>
        <p:txBody>
          <a:bodyPr lIns="91452" tIns="45727" rIns="91452" bIns="45727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sz="240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8" name="矩形 4"/>
          <p:cNvSpPr>
            <a:spLocks noChangeArrowheads="1"/>
          </p:cNvSpPr>
          <p:nvPr/>
        </p:nvSpPr>
        <p:spPr bwMode="auto">
          <a:xfrm>
            <a:off x="8384094" y="696170"/>
            <a:ext cx="2106979" cy="1527647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3175">
            <a:noFill/>
            <a:miter lim="800000"/>
          </a:ln>
        </p:spPr>
        <p:txBody>
          <a:bodyPr lIns="121928" tIns="60964" rIns="121928" bIns="60964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zh-CN" sz="2400">
              <a:solidFill>
                <a:srgbClr val="000000"/>
              </a:solidFill>
              <a:sym typeface="Arial" pitchFamily="34" charset="0"/>
            </a:endParaRPr>
          </a:p>
        </p:txBody>
      </p:sp>
      <p:sp>
        <p:nvSpPr>
          <p:cNvPr id="9" name="TextBox 18"/>
          <p:cNvSpPr>
            <a:spLocks noChangeArrowheads="1"/>
          </p:cNvSpPr>
          <p:nvPr/>
        </p:nvSpPr>
        <p:spPr bwMode="auto">
          <a:xfrm>
            <a:off x="1738397" y="882073"/>
            <a:ext cx="1615202" cy="943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121928" tIns="60964" rIns="121928" bIns="60964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5333" dirty="0">
                <a:solidFill>
                  <a:srgbClr val="F2F2F2"/>
                </a:solidFill>
                <a:latin typeface="微软雅黑" pitchFamily="34" charset="-122"/>
                <a:ea typeface="微软雅黑" pitchFamily="34" charset="-122"/>
                <a:sym typeface="方正兰亭黑_GBK" pitchFamily="2" charset="-122"/>
              </a:rPr>
              <a:t>前言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前言"/>
          <p:cNvSpPr>
            <a:spLocks noChangeArrowheads="1"/>
          </p:cNvSpPr>
          <p:nvPr/>
        </p:nvSpPr>
        <p:spPr bwMode="auto">
          <a:xfrm>
            <a:off x="3215967" y="1247309"/>
            <a:ext cx="2177855" cy="529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121928" tIns="60964" rIns="121928" bIns="60964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2933" dirty="0">
                <a:solidFill>
                  <a:schemeClr val="bg1"/>
                </a:solidFill>
                <a:latin typeface="Impact" pitchFamily="34" charset="0"/>
                <a:sym typeface="Impact" pitchFamily="34" charset="0"/>
              </a:rPr>
              <a:t>Introduction</a:t>
            </a:r>
            <a:endParaRPr lang="zh-CN" altLang="en-US" sz="2933" dirty="0">
              <a:solidFill>
                <a:schemeClr val="bg1"/>
              </a:solidFill>
              <a:latin typeface="Impact" pitchFamily="34" charset="0"/>
              <a:sym typeface="Impact" pitchFamily="34" charset="0"/>
            </a:endParaRPr>
          </a:p>
        </p:txBody>
      </p:sp>
      <p:pic>
        <p:nvPicPr>
          <p:cNvPr id="12" name="Picture 2" descr="PPECLOGO-eff-0-1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129" y="3427227"/>
            <a:ext cx="1413799" cy="106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PPECLOGO-eff-0-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56527" y="3256102"/>
            <a:ext cx="1462419" cy="111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PPECLOGO-eff-0-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-1296821" y="1508788"/>
            <a:ext cx="4018308" cy="316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PPECLOGO-eff-0-1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2493" y="4606509"/>
            <a:ext cx="698836" cy="52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PPECLOGO-eff-0-1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51031" y="3450743"/>
            <a:ext cx="534877" cy="40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PPECLOGO-eff-0-2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53001" y="3010614"/>
            <a:ext cx="1308975" cy="100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9" descr="PPECLOGO-eff-5-4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5167" y="3853920"/>
            <a:ext cx="1970181" cy="14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PPECLOGO-eff-5-2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52450" y="4173101"/>
            <a:ext cx="2445925" cy="191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1" descr="PPECLOGO-eff-5-4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97380" y="3212200"/>
            <a:ext cx="1489059" cy="113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PPECLOGO-eff-0-1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06311" y="4411642"/>
            <a:ext cx="696149" cy="52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3" descr="PPECLOGO-eff-0-1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22417" y="2731749"/>
            <a:ext cx="696147" cy="52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4" descr="PPECLOGO-eff2-1-2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55161" y="3306274"/>
            <a:ext cx="2263153" cy="190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5" descr="PPECLOGO-eff2-1-3"/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27413" y="3292835"/>
            <a:ext cx="583260" cy="48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6" descr="PPECLOGO-eff2-1-4"/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75031" y="4011830"/>
            <a:ext cx="938053" cy="78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7" descr="PPECLOGO-eff2-1-3"/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34589" y="3457462"/>
            <a:ext cx="481121" cy="40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8" descr="PPECLOGO-eff2-1-3"/>
          <p:cNvPicPr>
            <a:picLocks noChangeAspect="1" noChangeArrowheads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09231" y="4173099"/>
            <a:ext cx="376296" cy="315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49E083B-FB6B-43A4-8116-3DFA305C2F93}"/>
              </a:ext>
            </a:extLst>
          </p:cNvPr>
          <p:cNvSpPr txBox="1"/>
          <p:nvPr/>
        </p:nvSpPr>
        <p:spPr>
          <a:xfrm>
            <a:off x="1975104" y="2386584"/>
            <a:ext cx="85517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计算机图形学真的是一门博大精深的课，真是一门博大精深的学科。</a:t>
            </a:r>
            <a:endParaRPr lang="en-US" altLang="zh-CN" sz="36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C</a:t>
            </a:r>
            <a:r>
              <a:rPr lang="en-US" altLang="zh-CN" sz="3600" dirty="0">
                <a:solidFill>
                  <a:schemeClr val="bg1"/>
                </a:solidFill>
              </a:rPr>
              <a:t>omputer Graphics is too hard for us</a:t>
            </a:r>
            <a:r>
              <a:rPr lang="en-US" altLang="zh-CN" sz="3200" dirty="0">
                <a:solidFill>
                  <a:schemeClr val="bg1"/>
                </a:solidFill>
              </a:rPr>
              <a:t>.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9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rAng="0" ptsTypes="">
                                      <p:cBhvr>
                                        <p:cTn id="39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-0.31632 3.33333E-6 " pathEditMode="relative" rAng="0" ptsTypes="AA">
                                      <p:cBhvr>
                                        <p:cTn id="41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16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4 -1.85185E-6 L -0.46684 -1.85185E-6 " pathEditMode="relative" rAng="0" ptsTypes="AA">
                                      <p:cBhvr>
                                        <p:cTn id="43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94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19531 1.11111E-6 " pathEditMode="relative" rAng="0" ptsTypes="AA">
                                      <p:cBhvr>
                                        <p:cTn id="45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4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-0.43594 2.59259E-6 " pathEditMode="relative" rAng="0" ptsTypes="AA">
                                      <p:cBhvr>
                                        <p:cTn id="47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06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85185E-6 L -0.33577 -1.85185E-6 " pathEditMode="relative" rAng="0" ptsTypes="AA">
                                      <p:cBhvr>
                                        <p:cTn id="49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88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1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0.43906 2.59259E-6 " pathEditMode="relative" rAng="0" ptsTypes="AA">
                                      <p:cBhvr>
                                        <p:cTn id="55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44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0.62813 2.96296E-6 " pathEditMode="relative" rAng="0" ptsTypes="AA">
                                      <p:cBhvr>
                                        <p:cTn id="57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06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0.42465 -2.96296E-6 " pathEditMode="relative" rAng="0" ptsTypes="AA">
                                      <p:cBhvr>
                                        <p:cTn id="59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3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53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53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53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000"/>
                            </p:stCondLst>
                            <p:childTnLst>
                              <p:par>
                                <p:cTn id="138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"/>
                            </p:stCondLst>
                            <p:childTnLst>
                              <p:par>
                                <p:cTn id="14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 autoUpdateAnimBg="0"/>
      <p:bldP spid="8" grpId="0" animBg="1"/>
      <p:bldP spid="9" grpId="0" bldLvl="0" autoUpdateAnimBg="0"/>
      <p:bldP spid="10" grpId="0" bldLvl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id="{B8C9C534-3443-4653-A891-10064612FB87}"/>
              </a:ext>
            </a:extLst>
          </p:cNvPr>
          <p:cNvGrpSpPr/>
          <p:nvPr/>
        </p:nvGrpSpPr>
        <p:grpSpPr>
          <a:xfrm>
            <a:off x="0" y="92186"/>
            <a:ext cx="4426561" cy="838723"/>
            <a:chOff x="-66175" y="-46827"/>
            <a:chExt cx="3319921" cy="629043"/>
          </a:xfrm>
        </p:grpSpPr>
        <p:sp>
          <p:nvSpPr>
            <p:cNvPr id="46" name="PA_4-Point Star 20">
              <a:extLst>
                <a:ext uri="{FF2B5EF4-FFF2-40B4-BE49-F238E27FC236}">
                  <a16:creationId xmlns:a16="http://schemas.microsoft.com/office/drawing/2014/main" id="{4F72E569-4D62-4B6F-9A1B-C10B1AE435C3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219892" y="37939"/>
              <a:ext cx="239256" cy="239256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7" name="PA_4-Point Star 21">
              <a:extLst>
                <a:ext uri="{FF2B5EF4-FFF2-40B4-BE49-F238E27FC236}">
                  <a16:creationId xmlns:a16="http://schemas.microsoft.com/office/drawing/2014/main" id="{F310C850-7947-4564-94BB-39B0C40687FB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82458" y="264914"/>
              <a:ext cx="317302" cy="317302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AD594FFE-CC4C-46F9-AA2D-49C7CB9DA197}"/>
                </a:ext>
              </a:extLst>
            </p:cNvPr>
            <p:cNvSpPr txBox="1"/>
            <p:nvPr/>
          </p:nvSpPr>
          <p:spPr>
            <a:xfrm>
              <a:off x="537194" y="88658"/>
              <a:ext cx="2716552" cy="438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latin typeface="造字工房悦黑演示版常规体" pitchFamily="50" charset="-122"/>
                  <a:ea typeface="造字工房悦黑演示版常规体" pitchFamily="50" charset="-122"/>
                </a:rPr>
                <a:t>神庙逃亡</a:t>
              </a:r>
              <a:r>
                <a:rPr lang="en-US" altLang="zh-CN" sz="3200" dirty="0">
                  <a:solidFill>
                    <a:schemeClr val="bg1"/>
                  </a:solidFill>
                  <a:latin typeface="造字工房悦黑演示版常规体" pitchFamily="50" charset="-122"/>
                  <a:ea typeface="造字工房悦黑演示版常规体" pitchFamily="50" charset="-122"/>
                </a:rPr>
                <a:t>2.0</a:t>
              </a:r>
              <a:endParaRPr lang="zh-CN" altLang="en-US" dirty="0">
                <a:solidFill>
                  <a:schemeClr val="bg1"/>
                </a:solidFill>
                <a:latin typeface="造字工房悦黑演示版常规体" pitchFamily="50" charset="-122"/>
                <a:ea typeface="造字工房悦黑演示版常规体" pitchFamily="50" charset="-122"/>
              </a:endParaRPr>
            </a:p>
          </p:txBody>
        </p:sp>
        <p:sp>
          <p:nvSpPr>
            <p:cNvPr id="49" name="星形: 四角 48">
              <a:extLst>
                <a:ext uri="{FF2B5EF4-FFF2-40B4-BE49-F238E27FC236}">
                  <a16:creationId xmlns:a16="http://schemas.microsoft.com/office/drawing/2014/main" id="{B3FEED57-56D4-404F-B9B9-B98E159FFDDE}"/>
                </a:ext>
              </a:extLst>
            </p:cNvPr>
            <p:cNvSpPr/>
            <p:nvPr/>
          </p:nvSpPr>
          <p:spPr>
            <a:xfrm>
              <a:off x="-66175" y="-46827"/>
              <a:ext cx="207918" cy="207918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8B0C24BC-437D-424E-B152-0A47D4DADA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0476" y="930909"/>
            <a:ext cx="8138865" cy="56088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853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263001" y="1816764"/>
            <a:ext cx="1981603" cy="2086913"/>
            <a:chOff x="3197251" y="1362572"/>
            <a:chExt cx="1486202" cy="1565185"/>
          </a:xfrm>
        </p:grpSpPr>
        <p:sp>
          <p:nvSpPr>
            <p:cNvPr id="6" name="圆角矩形 5"/>
            <p:cNvSpPr/>
            <p:nvPr/>
          </p:nvSpPr>
          <p:spPr>
            <a:xfrm>
              <a:off x="3197251" y="1362572"/>
              <a:ext cx="1486202" cy="1352522"/>
            </a:xfrm>
            <a:prstGeom prst="roundRect">
              <a:avLst/>
            </a:prstGeom>
            <a:solidFill>
              <a:srgbClr val="FFFFFF">
                <a:alpha val="34902"/>
              </a:srgbClr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7" name="TextBox 32"/>
            <p:cNvSpPr txBox="1"/>
            <p:nvPr/>
          </p:nvSpPr>
          <p:spPr>
            <a:xfrm>
              <a:off x="3435277" y="1381180"/>
              <a:ext cx="861053" cy="15465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800" dirty="0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15000000" scaled="0"/>
                  </a:gra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0</a:t>
              </a:r>
              <a:endParaRPr lang="zh-CN" altLang="en-US" sz="12800" dirty="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5000000" scaled="0"/>
                </a:gra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354856" y="1816763"/>
            <a:ext cx="1981603" cy="2083652"/>
            <a:chOff x="4766142" y="1362572"/>
            <a:chExt cx="1486202" cy="1562739"/>
          </a:xfrm>
        </p:grpSpPr>
        <p:sp>
          <p:nvSpPr>
            <p:cNvPr id="9" name="圆角矩形 8"/>
            <p:cNvSpPr/>
            <p:nvPr/>
          </p:nvSpPr>
          <p:spPr>
            <a:xfrm>
              <a:off x="4766142" y="1362572"/>
              <a:ext cx="1486202" cy="1352522"/>
            </a:xfrm>
            <a:prstGeom prst="roundRect">
              <a:avLst/>
            </a:prstGeom>
            <a:solidFill>
              <a:srgbClr val="FFFFFF">
                <a:alpha val="34902"/>
              </a:srgbClr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10" name="TextBox 35"/>
            <p:cNvSpPr txBox="1"/>
            <p:nvPr/>
          </p:nvSpPr>
          <p:spPr>
            <a:xfrm>
              <a:off x="5068347" y="1378734"/>
              <a:ext cx="861053" cy="15465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800" dirty="0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15000000" scaled="0"/>
                  </a:gra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1</a:t>
              </a:r>
              <a:endParaRPr lang="zh-CN" altLang="en-US" sz="12800" dirty="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5000000" scaled="0"/>
                </a:gra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446669" y="1816763"/>
            <a:ext cx="1981603" cy="2083652"/>
            <a:chOff x="6335002" y="1362572"/>
            <a:chExt cx="1486202" cy="1562739"/>
          </a:xfrm>
        </p:grpSpPr>
        <p:sp>
          <p:nvSpPr>
            <p:cNvPr id="12" name="圆角矩形 11"/>
            <p:cNvSpPr/>
            <p:nvPr/>
          </p:nvSpPr>
          <p:spPr>
            <a:xfrm>
              <a:off x="6335002" y="1362572"/>
              <a:ext cx="1486202" cy="1352522"/>
            </a:xfrm>
            <a:prstGeom prst="round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13" name="TextBox 38"/>
            <p:cNvSpPr txBox="1"/>
            <p:nvPr/>
          </p:nvSpPr>
          <p:spPr>
            <a:xfrm>
              <a:off x="6550769" y="1378734"/>
              <a:ext cx="861053" cy="15465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800" dirty="0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15000000" scaled="0"/>
                  </a:gra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8</a:t>
              </a:r>
              <a:endParaRPr lang="zh-CN" altLang="en-US" sz="12800" dirty="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5000000" scaled="0"/>
                </a:gra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159563" y="1808110"/>
            <a:ext cx="1981603" cy="2062103"/>
            <a:chOff x="1619672" y="1356082"/>
            <a:chExt cx="1486202" cy="1546577"/>
          </a:xfrm>
        </p:grpSpPr>
        <p:sp>
          <p:nvSpPr>
            <p:cNvPr id="15" name="圆角矩形 14"/>
            <p:cNvSpPr/>
            <p:nvPr/>
          </p:nvSpPr>
          <p:spPr>
            <a:xfrm>
              <a:off x="1619672" y="1362572"/>
              <a:ext cx="1486202" cy="1352522"/>
            </a:xfrm>
            <a:prstGeom prst="round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16" name="TextBox 41"/>
            <p:cNvSpPr txBox="1"/>
            <p:nvPr/>
          </p:nvSpPr>
          <p:spPr>
            <a:xfrm>
              <a:off x="1888560" y="1356082"/>
              <a:ext cx="861053" cy="15465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800" dirty="0">
                  <a:gradFill flip="none" rotWithShape="1"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15000000" scaled="0"/>
                    <a:tileRect/>
                  </a:gra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2</a:t>
              </a:r>
              <a:endParaRPr lang="zh-CN" altLang="en-US" sz="12800" dirty="0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5000000" scaled="0"/>
                  <a:tileRect/>
                </a:gra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53233469-4CC8-49C1-BC76-A25F171A8EA2}"/>
              </a:ext>
            </a:extLst>
          </p:cNvPr>
          <p:cNvSpPr txBox="1"/>
          <p:nvPr/>
        </p:nvSpPr>
        <p:spPr>
          <a:xfrm>
            <a:off x="2159564" y="3628779"/>
            <a:ext cx="82687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dirty="0">
                <a:solidFill>
                  <a:schemeClr val="bg1"/>
                </a:solidFill>
                <a:latin typeface="+mj-ea"/>
                <a:ea typeface="+mj-ea"/>
              </a:rPr>
              <a:t>感谢您的观赏</a:t>
            </a:r>
          </a:p>
        </p:txBody>
      </p:sp>
    </p:spTree>
    <p:extLst>
      <p:ext uri="{BB962C8B-B14F-4D97-AF65-F5344CB8AC3E}">
        <p14:creationId xmlns:p14="http://schemas.microsoft.com/office/powerpoint/2010/main" val="407270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" presetClass="exit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7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750"/>
                            </p:stCondLst>
                            <p:childTnLst>
                              <p:par>
                                <p:cTn id="5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1"/>
          <p:cNvGrpSpPr/>
          <p:nvPr/>
        </p:nvGrpSpPr>
        <p:grpSpPr>
          <a:xfrm>
            <a:off x="-827313" y="-994916"/>
            <a:ext cx="3439884" cy="4136760"/>
            <a:chOff x="-239486" y="-2296885"/>
            <a:chExt cx="3788228" cy="4555671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5" name="菱形 4"/>
            <p:cNvSpPr/>
            <p:nvPr/>
          </p:nvSpPr>
          <p:spPr>
            <a:xfrm>
              <a:off x="-239486" y="-1894114"/>
              <a:ext cx="3788228" cy="3788228"/>
            </a:xfrm>
            <a:prstGeom prst="diamond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effectLst>
                  <a:outerShdw blurRad="50800" dist="50800" dir="5400000" algn="ctr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6" name="菱形 5"/>
            <p:cNvSpPr/>
            <p:nvPr/>
          </p:nvSpPr>
          <p:spPr>
            <a:xfrm>
              <a:off x="-239486" y="-2296885"/>
              <a:ext cx="3788228" cy="3788228"/>
            </a:xfrm>
            <a:prstGeom prst="diamond">
              <a:avLst/>
            </a:prstGeom>
            <a:noFill/>
            <a:ln>
              <a:solidFill>
                <a:schemeClr val="bg1">
                  <a:alpha val="2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effectLst>
                  <a:outerShdw blurRad="50800" dist="50800" dir="5400000" algn="ctr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" name="菱形 6"/>
            <p:cNvSpPr/>
            <p:nvPr/>
          </p:nvSpPr>
          <p:spPr>
            <a:xfrm>
              <a:off x="-239486" y="-1529442"/>
              <a:ext cx="3788228" cy="3788228"/>
            </a:xfrm>
            <a:prstGeom prst="diamond">
              <a:avLst/>
            </a:prstGeom>
            <a:noFill/>
            <a:ln>
              <a:solidFill>
                <a:schemeClr val="bg1">
                  <a:alpha val="1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effectLst>
                  <a:outerShdw blurRad="50800" dist="50800" dir="5400000" algn="ctr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" y="831032"/>
            <a:ext cx="2090057" cy="58477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2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70000"/>
                    </a:srgbClr>
                  </a:outerShdw>
                </a:effectLst>
              </a:rPr>
              <a:t>CONTENT</a:t>
            </a:r>
            <a:endParaRPr lang="zh-CN" altLang="en-US" sz="32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菱形 8"/>
          <p:cNvSpPr/>
          <p:nvPr/>
        </p:nvSpPr>
        <p:spPr>
          <a:xfrm>
            <a:off x="3324522" y="2079235"/>
            <a:ext cx="731471" cy="731471"/>
          </a:xfrm>
          <a:prstGeom prst="diamond">
            <a:avLst/>
          </a:prstGeom>
          <a:noFill/>
          <a:ln>
            <a:solidFill>
              <a:schemeClr val="bg1">
                <a:alpha val="31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70000"/>
                    </a:srgbClr>
                  </a:outerShdw>
                </a:effectLst>
              </a:rPr>
              <a:t>1</a:t>
            </a:r>
            <a:endParaRPr lang="zh-CN" altLang="en-US" sz="20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0" name="菱形 9"/>
          <p:cNvSpPr/>
          <p:nvPr/>
        </p:nvSpPr>
        <p:spPr>
          <a:xfrm>
            <a:off x="3324522" y="3207334"/>
            <a:ext cx="731471" cy="731471"/>
          </a:xfrm>
          <a:prstGeom prst="diamond">
            <a:avLst/>
          </a:prstGeom>
          <a:noFill/>
          <a:ln>
            <a:solidFill>
              <a:schemeClr val="bg1">
                <a:alpha val="31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70000"/>
                    </a:srgbClr>
                  </a:outerShdw>
                </a:effectLst>
              </a:rPr>
              <a:t>2</a:t>
            </a:r>
            <a:endParaRPr lang="zh-CN" altLang="en-US" sz="20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菱形 10"/>
          <p:cNvSpPr/>
          <p:nvPr/>
        </p:nvSpPr>
        <p:spPr>
          <a:xfrm>
            <a:off x="3324522" y="4368531"/>
            <a:ext cx="731471" cy="731471"/>
          </a:xfrm>
          <a:prstGeom prst="diamond">
            <a:avLst/>
          </a:prstGeom>
          <a:noFill/>
          <a:ln>
            <a:solidFill>
              <a:schemeClr val="bg1">
                <a:alpha val="31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70000"/>
                    </a:srgbClr>
                  </a:outerShdw>
                </a:effectLst>
              </a:rPr>
              <a:t>3</a:t>
            </a:r>
            <a:endParaRPr lang="zh-CN" altLang="en-US" sz="20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500178" y="2079235"/>
            <a:ext cx="3958021" cy="64633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演示与介绍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500179" y="3249903"/>
            <a:ext cx="3958021" cy="64633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功能实现</a:t>
            </a:r>
            <a:endParaRPr lang="zh-CN" altLang="en-US" sz="36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500179" y="4457770"/>
            <a:ext cx="3958021" cy="64633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特色功能</a:t>
            </a:r>
            <a:endParaRPr lang="zh-CN" altLang="en-US" sz="36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100014" y="1382713"/>
            <a:ext cx="1762125" cy="0"/>
          </a:xfrm>
          <a:prstGeom prst="line">
            <a:avLst/>
          </a:prstGeom>
          <a:ln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菱形 15"/>
          <p:cNvSpPr/>
          <p:nvPr/>
        </p:nvSpPr>
        <p:spPr>
          <a:xfrm>
            <a:off x="3324521" y="5530601"/>
            <a:ext cx="731471" cy="731471"/>
          </a:xfrm>
          <a:prstGeom prst="diamond">
            <a:avLst/>
          </a:prstGeom>
          <a:noFill/>
          <a:ln>
            <a:solidFill>
              <a:schemeClr val="bg1">
                <a:alpha val="31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70000"/>
                    </a:srgbClr>
                  </a:outerShdw>
                </a:effectLst>
              </a:rPr>
              <a:t>3</a:t>
            </a:r>
            <a:endParaRPr lang="zh-CN" altLang="en-US" sz="20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500179" y="5557781"/>
            <a:ext cx="3958021" cy="64633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3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70000"/>
                    </a:srgbClr>
                  </a:outerShdw>
                </a:effectLst>
              </a:rPr>
              <a:t>一路走来</a:t>
            </a:r>
          </a:p>
        </p:txBody>
      </p:sp>
    </p:spTree>
    <p:extLst>
      <p:ext uri="{BB962C8B-B14F-4D97-AF65-F5344CB8AC3E}">
        <p14:creationId xmlns:p14="http://schemas.microsoft.com/office/powerpoint/2010/main" val="46285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  <p:bldP spid="12" grpId="0"/>
      <p:bldP spid="13" grpId="0"/>
      <p:bldP spid="14" grpId="0"/>
      <p:bldP spid="16" grpId="0" animBg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4">
            <a:extLst>
              <a:ext uri="{FF2B5EF4-FFF2-40B4-BE49-F238E27FC236}">
                <a16:creationId xmlns:a16="http://schemas.microsoft.com/office/drawing/2014/main" id="{1A032E70-406F-4B32-BC55-245455AEE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655" y="2894065"/>
            <a:ext cx="667441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6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4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2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9pPr>
          </a:lstStyle>
          <a:p>
            <a:pPr algn="ctr">
              <a:buNone/>
              <a:defRPr/>
            </a:pPr>
            <a:r>
              <a:rPr lang="zh-CN" altLang="en-US" sz="4800" dirty="0">
                <a:solidFill>
                  <a:schemeClr val="bg1"/>
                </a:solidFill>
                <a:latin typeface="微软雅黑" pitchFamily="34" charset="-122"/>
              </a:rPr>
              <a:t>演示与介绍</a:t>
            </a:r>
            <a:endParaRPr lang="zh-CN" altLang="en-US" sz="48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3078" name="组合 18">
            <a:extLst>
              <a:ext uri="{FF2B5EF4-FFF2-40B4-BE49-F238E27FC236}">
                <a16:creationId xmlns:a16="http://schemas.microsoft.com/office/drawing/2014/main" id="{86924465-F99F-45FD-ACAB-9F524E852FDF}"/>
              </a:ext>
            </a:extLst>
          </p:cNvPr>
          <p:cNvGrpSpPr>
            <a:grpSpLocks/>
          </p:cNvGrpSpPr>
          <p:nvPr/>
        </p:nvGrpSpPr>
        <p:grpSpPr bwMode="auto">
          <a:xfrm>
            <a:off x="5135762" y="1028405"/>
            <a:ext cx="1899684" cy="1899685"/>
            <a:chOff x="-1" y="0"/>
            <a:chExt cx="1423771" cy="1424014"/>
          </a:xfrm>
        </p:grpSpPr>
        <p:sp>
          <p:nvSpPr>
            <p:cNvPr id="3079" name="椭圆 16">
              <a:extLst>
                <a:ext uri="{FF2B5EF4-FFF2-40B4-BE49-F238E27FC236}">
                  <a16:creationId xmlns:a16="http://schemas.microsoft.com/office/drawing/2014/main" id="{6153CD76-A4D6-4B53-BE39-C03F8D7814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423770" cy="1424014"/>
            </a:xfrm>
            <a:prstGeom prst="ellipse">
              <a:avLst/>
            </a:prstGeom>
            <a:solidFill>
              <a:srgbClr val="262626">
                <a:alpha val="34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16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14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2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zh-CN" sz="2400" b="1" i="1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080" name="TextBox 17">
              <a:extLst>
                <a:ext uri="{FF2B5EF4-FFF2-40B4-BE49-F238E27FC236}">
                  <a16:creationId xmlns:a16="http://schemas.microsoft.com/office/drawing/2014/main" id="{3E53659B-E1C5-4153-90E6-03B0CF759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" y="331334"/>
              <a:ext cx="1423771" cy="761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16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14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2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6000" dirty="0">
                  <a:solidFill>
                    <a:schemeClr val="bg1"/>
                  </a:solidFill>
                  <a:latin typeface="微软雅黑" panose="020B0503020204020204" pitchFamily="34" charset="-122"/>
                  <a:sym typeface="微软雅黑" panose="020B0503020204020204" pitchFamily="34" charset="-122"/>
                </a:rPr>
                <a:t>01</a:t>
              </a:r>
              <a:endParaRPr lang="zh-CN" altLang="en-US" sz="3200" dirty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331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 bldLvl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326231AD-3E9A-4DFE-8243-A9C1D0FD825E}"/>
              </a:ext>
            </a:extLst>
          </p:cNvPr>
          <p:cNvGrpSpPr/>
          <p:nvPr/>
        </p:nvGrpSpPr>
        <p:grpSpPr>
          <a:xfrm>
            <a:off x="0" y="92186"/>
            <a:ext cx="4243316" cy="838723"/>
            <a:chOff x="-66175" y="-46827"/>
            <a:chExt cx="3182487" cy="629043"/>
          </a:xfrm>
        </p:grpSpPr>
        <p:sp>
          <p:nvSpPr>
            <p:cNvPr id="23" name="PA_4-Point Star 20">
              <a:extLst>
                <a:ext uri="{FF2B5EF4-FFF2-40B4-BE49-F238E27FC236}">
                  <a16:creationId xmlns:a16="http://schemas.microsoft.com/office/drawing/2014/main" id="{31F7D70C-9789-4178-8C47-C6516F049CAB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219892" y="37939"/>
              <a:ext cx="239256" cy="239256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4" name="PA_4-Point Star 21">
              <a:extLst>
                <a:ext uri="{FF2B5EF4-FFF2-40B4-BE49-F238E27FC236}">
                  <a16:creationId xmlns:a16="http://schemas.microsoft.com/office/drawing/2014/main" id="{F760E3FC-DE3E-4BE9-9C53-033A36A91F96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82458" y="264914"/>
              <a:ext cx="317302" cy="317302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7A2712B-3AC0-48B9-A7C7-AA8FE56E0797}"/>
                </a:ext>
              </a:extLst>
            </p:cNvPr>
            <p:cNvSpPr txBox="1"/>
            <p:nvPr/>
          </p:nvSpPr>
          <p:spPr>
            <a:xfrm>
              <a:off x="399760" y="149187"/>
              <a:ext cx="2716552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造字工房悦黑演示版常规体" pitchFamily="50" charset="-122"/>
                  <a:ea typeface="造字工房悦黑演示版常规体" pitchFamily="50" charset="-122"/>
                </a:rPr>
                <a:t>按键控制说明</a:t>
              </a:r>
            </a:p>
          </p:txBody>
        </p:sp>
        <p:sp>
          <p:nvSpPr>
            <p:cNvPr id="26" name="星形: 四角 25">
              <a:extLst>
                <a:ext uri="{FF2B5EF4-FFF2-40B4-BE49-F238E27FC236}">
                  <a16:creationId xmlns:a16="http://schemas.microsoft.com/office/drawing/2014/main" id="{1320A2D9-C9BF-427A-BAA4-B2622BF82340}"/>
                </a:ext>
              </a:extLst>
            </p:cNvPr>
            <p:cNvSpPr/>
            <p:nvPr/>
          </p:nvSpPr>
          <p:spPr>
            <a:xfrm>
              <a:off x="-66175" y="-46827"/>
              <a:ext cx="207918" cy="207918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2067AECA-CFA3-486F-9223-8A90D48B717B}"/>
              </a:ext>
            </a:extLst>
          </p:cNvPr>
          <p:cNvGraphicFramePr>
            <a:graphicFrameLocks noGrp="1"/>
          </p:cNvGraphicFramePr>
          <p:nvPr/>
        </p:nvGraphicFramePr>
        <p:xfrm>
          <a:off x="1658007" y="1597980"/>
          <a:ext cx="8875986" cy="4385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993">
                  <a:extLst>
                    <a:ext uri="{9D8B030D-6E8A-4147-A177-3AD203B41FA5}">
                      <a16:colId xmlns:a16="http://schemas.microsoft.com/office/drawing/2014/main" val="1524169385"/>
                    </a:ext>
                  </a:extLst>
                </a:gridCol>
                <a:gridCol w="4437993">
                  <a:extLst>
                    <a:ext uri="{9D8B030D-6E8A-4147-A177-3AD203B41FA5}">
                      <a16:colId xmlns:a16="http://schemas.microsoft.com/office/drawing/2014/main" val="2842108738"/>
                    </a:ext>
                  </a:extLst>
                </a:gridCol>
              </a:tblGrid>
              <a:tr h="60747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按键</a:t>
                      </a:r>
                      <a:endParaRPr lang="en-US" sz="2000" dirty="0"/>
                    </a:p>
                  </a:txBody>
                  <a:tcPr marL="99855" marR="99855" marT="49927" marB="499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操作</a:t>
                      </a:r>
                      <a:endParaRPr lang="en-US" sz="2000" dirty="0"/>
                    </a:p>
                  </a:txBody>
                  <a:tcPr marL="99855" marR="99855" marT="49927" marB="49927"/>
                </a:tc>
                <a:extLst>
                  <a:ext uri="{0D108BD9-81ED-4DB2-BD59-A6C34878D82A}">
                    <a16:rowId xmlns:a16="http://schemas.microsoft.com/office/drawing/2014/main" val="1220034570"/>
                  </a:ext>
                </a:extLst>
              </a:tr>
              <a:tr h="60747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W</a:t>
                      </a:r>
                    </a:p>
                  </a:txBody>
                  <a:tcPr marL="99855" marR="99855" marT="49927" marB="499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空中身体下倾，松开回荡</a:t>
                      </a:r>
                      <a:endParaRPr lang="en-US" sz="2000" dirty="0"/>
                    </a:p>
                  </a:txBody>
                  <a:tcPr marL="99855" marR="99855" marT="49927" marB="49927"/>
                </a:tc>
                <a:extLst>
                  <a:ext uri="{0D108BD9-81ED-4DB2-BD59-A6C34878D82A}">
                    <a16:rowId xmlns:a16="http://schemas.microsoft.com/office/drawing/2014/main" val="1783351551"/>
                  </a:ext>
                </a:extLst>
              </a:tr>
              <a:tr h="60747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</a:p>
                  </a:txBody>
                  <a:tcPr marL="99855" marR="99855" marT="49927" marB="499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路口左转</a:t>
                      </a:r>
                      <a:endParaRPr lang="en-US" sz="2000" dirty="0"/>
                    </a:p>
                  </a:txBody>
                  <a:tcPr marL="99855" marR="99855" marT="49927" marB="49927"/>
                </a:tc>
                <a:extLst>
                  <a:ext uri="{0D108BD9-81ED-4DB2-BD59-A6C34878D82A}">
                    <a16:rowId xmlns:a16="http://schemas.microsoft.com/office/drawing/2014/main" val="3479762533"/>
                  </a:ext>
                </a:extLst>
              </a:tr>
              <a:tr h="60747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</a:t>
                      </a:r>
                    </a:p>
                  </a:txBody>
                  <a:tcPr marL="99855" marR="99855" marT="49927" marB="499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路口右转</a:t>
                      </a:r>
                      <a:endParaRPr lang="en-US" altLang="zh-CN" sz="2000" dirty="0"/>
                    </a:p>
                  </a:txBody>
                  <a:tcPr marL="99855" marR="99855" marT="49927" marB="49927"/>
                </a:tc>
                <a:extLst>
                  <a:ext uri="{0D108BD9-81ED-4DB2-BD59-A6C34878D82A}">
                    <a16:rowId xmlns:a16="http://schemas.microsoft.com/office/drawing/2014/main" val="3995723106"/>
                  </a:ext>
                </a:extLst>
              </a:tr>
              <a:tr h="60747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左方向键</a:t>
                      </a:r>
                      <a:endParaRPr lang="en-US" sz="2000" dirty="0"/>
                    </a:p>
                  </a:txBody>
                  <a:tcPr marL="99855" marR="99855" marT="49927" marB="499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路中左移</a:t>
                      </a:r>
                      <a:endParaRPr lang="en-US" sz="2000" dirty="0"/>
                    </a:p>
                  </a:txBody>
                  <a:tcPr marL="99855" marR="99855" marT="49927" marB="49927"/>
                </a:tc>
                <a:extLst>
                  <a:ext uri="{0D108BD9-81ED-4DB2-BD59-A6C34878D82A}">
                    <a16:rowId xmlns:a16="http://schemas.microsoft.com/office/drawing/2014/main" val="1550928217"/>
                  </a:ext>
                </a:extLst>
              </a:tr>
              <a:tr h="6074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右方向键</a:t>
                      </a:r>
                      <a:endParaRPr lang="en-US" sz="2000" dirty="0"/>
                    </a:p>
                    <a:p>
                      <a:pPr algn="ctr"/>
                      <a:endParaRPr lang="en-US" sz="2000" baseline="-25000" dirty="0"/>
                    </a:p>
                  </a:txBody>
                  <a:tcPr marL="99855" marR="99855" marT="49927" marB="499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路中右移</a:t>
                      </a:r>
                      <a:endParaRPr lang="en-US" sz="2000" dirty="0"/>
                    </a:p>
                  </a:txBody>
                  <a:tcPr marL="99855" marR="99855" marT="49927" marB="49927"/>
                </a:tc>
                <a:extLst>
                  <a:ext uri="{0D108BD9-81ED-4DB2-BD59-A6C34878D82A}">
                    <a16:rowId xmlns:a16="http://schemas.microsoft.com/office/drawing/2014/main" val="2817524097"/>
                  </a:ext>
                </a:extLst>
              </a:tr>
              <a:tr h="7407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空格键</a:t>
                      </a:r>
                      <a:endParaRPr lang="en-US" sz="3600" baseline="-25000" dirty="0"/>
                    </a:p>
                  </a:txBody>
                  <a:tcPr marL="99855" marR="99855" marT="49927" marB="499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跳跃</a:t>
                      </a:r>
                      <a:endParaRPr lang="en-US" sz="2000" dirty="0"/>
                    </a:p>
                  </a:txBody>
                  <a:tcPr marL="99855" marR="99855" marT="49927" marB="49927"/>
                </a:tc>
                <a:extLst>
                  <a:ext uri="{0D108BD9-81ED-4DB2-BD59-A6C34878D82A}">
                    <a16:rowId xmlns:a16="http://schemas.microsoft.com/office/drawing/2014/main" val="1366338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256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6EEFB813-3836-4F06-97B8-2D803FE2F12E}"/>
              </a:ext>
            </a:extLst>
          </p:cNvPr>
          <p:cNvGrpSpPr/>
          <p:nvPr/>
        </p:nvGrpSpPr>
        <p:grpSpPr>
          <a:xfrm>
            <a:off x="0" y="92186"/>
            <a:ext cx="4243316" cy="838723"/>
            <a:chOff x="-66175" y="-46827"/>
            <a:chExt cx="3182487" cy="629043"/>
          </a:xfrm>
        </p:grpSpPr>
        <p:sp>
          <p:nvSpPr>
            <p:cNvPr id="23" name="PA_4-Point Star 20">
              <a:extLst>
                <a:ext uri="{FF2B5EF4-FFF2-40B4-BE49-F238E27FC236}">
                  <a16:creationId xmlns:a16="http://schemas.microsoft.com/office/drawing/2014/main" id="{6B6918F6-0F7B-4448-8852-B82CBBB7FD4B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219892" y="37939"/>
              <a:ext cx="239256" cy="239256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4" name="PA_4-Point Star 21">
              <a:extLst>
                <a:ext uri="{FF2B5EF4-FFF2-40B4-BE49-F238E27FC236}">
                  <a16:creationId xmlns:a16="http://schemas.microsoft.com/office/drawing/2014/main" id="{6BDF8152-0B1D-4669-A90F-94E2A5B03E0A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82458" y="264914"/>
              <a:ext cx="317302" cy="317302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B1DE091-AA8B-4DC8-847A-78C252031550}"/>
                </a:ext>
              </a:extLst>
            </p:cNvPr>
            <p:cNvSpPr txBox="1"/>
            <p:nvPr/>
          </p:nvSpPr>
          <p:spPr>
            <a:xfrm>
              <a:off x="399760" y="149187"/>
              <a:ext cx="27165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7" dirty="0">
                  <a:solidFill>
                    <a:schemeClr val="bg1"/>
                  </a:solidFill>
                  <a:latin typeface="造字工房悦黑演示版常规体" pitchFamily="50" charset="-122"/>
                  <a:ea typeface="造字工房悦黑演示版常规体" pitchFamily="50" charset="-122"/>
                </a:rPr>
                <a:t>Demo</a:t>
              </a:r>
              <a:r>
                <a:rPr lang="zh-CN" altLang="en-US" sz="2667" dirty="0">
                  <a:solidFill>
                    <a:schemeClr val="bg1"/>
                  </a:solidFill>
                  <a:latin typeface="造字工房悦黑演示版常规体" pitchFamily="50" charset="-122"/>
                  <a:ea typeface="造字工房悦黑演示版常规体" pitchFamily="50" charset="-122"/>
                </a:rPr>
                <a:t>视频：见文件夹</a:t>
              </a:r>
              <a:endParaRPr lang="zh-CN" altLang="en-US" sz="1467" dirty="0">
                <a:solidFill>
                  <a:schemeClr val="bg1"/>
                </a:solidFill>
                <a:latin typeface="造字工房悦黑演示版常规体" pitchFamily="50" charset="-122"/>
                <a:ea typeface="造字工房悦黑演示版常规体" pitchFamily="50" charset="-122"/>
              </a:endParaRPr>
            </a:p>
          </p:txBody>
        </p:sp>
        <p:sp>
          <p:nvSpPr>
            <p:cNvPr id="26" name="星形: 四角 25">
              <a:extLst>
                <a:ext uri="{FF2B5EF4-FFF2-40B4-BE49-F238E27FC236}">
                  <a16:creationId xmlns:a16="http://schemas.microsoft.com/office/drawing/2014/main" id="{E528D216-162E-4628-9D4A-D45D7E894076}"/>
                </a:ext>
              </a:extLst>
            </p:cNvPr>
            <p:cNvSpPr/>
            <p:nvPr/>
          </p:nvSpPr>
          <p:spPr>
            <a:xfrm>
              <a:off x="-66175" y="-46827"/>
              <a:ext cx="207918" cy="207918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64648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4">
            <a:extLst>
              <a:ext uri="{FF2B5EF4-FFF2-40B4-BE49-F238E27FC236}">
                <a16:creationId xmlns:a16="http://schemas.microsoft.com/office/drawing/2014/main" id="{1A032E70-406F-4B32-BC55-245455AEE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655" y="2894065"/>
            <a:ext cx="667441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6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4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2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CC66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9pPr>
          </a:lstStyle>
          <a:p>
            <a:pPr algn="ctr">
              <a:buNone/>
              <a:defRPr/>
            </a:pPr>
            <a:r>
              <a:rPr lang="zh-CN" altLang="en-US" sz="4800" dirty="0">
                <a:solidFill>
                  <a:schemeClr val="bg1"/>
                </a:solidFill>
                <a:latin typeface="微软雅黑" pitchFamily="34" charset="-122"/>
              </a:rPr>
              <a:t>功能实现</a:t>
            </a:r>
            <a:endParaRPr lang="zh-CN" altLang="en-US" sz="48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3078" name="组合 18">
            <a:extLst>
              <a:ext uri="{FF2B5EF4-FFF2-40B4-BE49-F238E27FC236}">
                <a16:creationId xmlns:a16="http://schemas.microsoft.com/office/drawing/2014/main" id="{86924465-F99F-45FD-ACAB-9F524E852FDF}"/>
              </a:ext>
            </a:extLst>
          </p:cNvPr>
          <p:cNvGrpSpPr>
            <a:grpSpLocks/>
          </p:cNvGrpSpPr>
          <p:nvPr/>
        </p:nvGrpSpPr>
        <p:grpSpPr bwMode="auto">
          <a:xfrm>
            <a:off x="5135762" y="1028405"/>
            <a:ext cx="1899684" cy="1899685"/>
            <a:chOff x="-1" y="0"/>
            <a:chExt cx="1423771" cy="1424014"/>
          </a:xfrm>
        </p:grpSpPr>
        <p:sp>
          <p:nvSpPr>
            <p:cNvPr id="3079" name="椭圆 16">
              <a:extLst>
                <a:ext uri="{FF2B5EF4-FFF2-40B4-BE49-F238E27FC236}">
                  <a16:creationId xmlns:a16="http://schemas.microsoft.com/office/drawing/2014/main" id="{6153CD76-A4D6-4B53-BE39-C03F8D7814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423770" cy="1424014"/>
            </a:xfrm>
            <a:prstGeom prst="ellipse">
              <a:avLst/>
            </a:prstGeom>
            <a:solidFill>
              <a:srgbClr val="262626">
                <a:alpha val="34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16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14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2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zh-CN" sz="2400" b="1" i="1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080" name="TextBox 17">
              <a:extLst>
                <a:ext uri="{FF2B5EF4-FFF2-40B4-BE49-F238E27FC236}">
                  <a16:creationId xmlns:a16="http://schemas.microsoft.com/office/drawing/2014/main" id="{3E53659B-E1C5-4153-90E6-03B0CF759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" y="331334"/>
              <a:ext cx="1423771" cy="761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16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14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2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rgbClr val="CC66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6000" dirty="0">
                  <a:solidFill>
                    <a:schemeClr val="bg1"/>
                  </a:solidFill>
                  <a:latin typeface="微软雅黑" panose="020B0503020204020204" pitchFamily="34" charset="-122"/>
                  <a:sym typeface="微软雅黑" panose="020B0503020204020204" pitchFamily="34" charset="-122"/>
                </a:rPr>
                <a:t>02</a:t>
              </a:r>
              <a:endParaRPr lang="zh-CN" altLang="en-US" sz="3200" dirty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619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 bldLvl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574382" y="1892831"/>
            <a:ext cx="2858833" cy="1436103"/>
            <a:chOff x="1180786" y="1419622"/>
            <a:chExt cx="2144125" cy="1077077"/>
          </a:xfrm>
        </p:grpSpPr>
        <p:sp>
          <p:nvSpPr>
            <p:cNvPr id="39" name="Freeform 7"/>
            <p:cNvSpPr/>
            <p:nvPr/>
          </p:nvSpPr>
          <p:spPr bwMode="auto">
            <a:xfrm>
              <a:off x="1180786" y="1419622"/>
              <a:ext cx="2144125" cy="1077077"/>
            </a:xfrm>
            <a:custGeom>
              <a:avLst/>
              <a:gdLst/>
              <a:ahLst/>
              <a:cxnLst>
                <a:cxn ang="0">
                  <a:pos x="233" y="0"/>
                </a:cxn>
                <a:cxn ang="0">
                  <a:pos x="0" y="233"/>
                </a:cxn>
                <a:cxn ang="0">
                  <a:pos x="465" y="233"/>
                </a:cxn>
                <a:cxn ang="0">
                  <a:pos x="233" y="0"/>
                </a:cxn>
              </a:cxnLst>
              <a:rect l="0" t="0" r="r" b="b"/>
              <a:pathLst>
                <a:path w="465" h="233">
                  <a:moveTo>
                    <a:pt x="233" y="0"/>
                  </a:moveTo>
                  <a:cubicBezTo>
                    <a:pt x="104" y="0"/>
                    <a:pt x="0" y="104"/>
                    <a:pt x="0" y="233"/>
                  </a:cubicBezTo>
                  <a:cubicBezTo>
                    <a:pt x="465" y="233"/>
                    <a:pt x="465" y="233"/>
                    <a:pt x="465" y="233"/>
                  </a:cubicBezTo>
                  <a:cubicBezTo>
                    <a:pt x="465" y="104"/>
                    <a:pt x="361" y="0"/>
                    <a:pt x="233" y="0"/>
                  </a:cubicBezTo>
                  <a:close/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857960" y="1540557"/>
              <a:ext cx="981508" cy="80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45416"/>
              <a:r>
                <a:rPr lang="id-ID" sz="6400" spc="-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01</a:t>
              </a:r>
              <a:endParaRPr lang="en-US" sz="6400" spc="-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765575" y="3328932"/>
            <a:ext cx="2856236" cy="1430910"/>
            <a:chOff x="3574181" y="2496698"/>
            <a:chExt cx="2142177" cy="1073182"/>
          </a:xfrm>
        </p:grpSpPr>
        <p:sp>
          <p:nvSpPr>
            <p:cNvPr id="41" name="Freeform 9"/>
            <p:cNvSpPr/>
            <p:nvPr/>
          </p:nvSpPr>
          <p:spPr bwMode="auto">
            <a:xfrm>
              <a:off x="3574181" y="2496698"/>
              <a:ext cx="2142177" cy="1073182"/>
            </a:xfrm>
            <a:custGeom>
              <a:avLst/>
              <a:gdLst/>
              <a:ahLst/>
              <a:cxnLst>
                <a:cxn ang="0">
                  <a:pos x="233" y="232"/>
                </a:cxn>
                <a:cxn ang="0">
                  <a:pos x="465" y="0"/>
                </a:cxn>
                <a:cxn ang="0">
                  <a:pos x="0" y="0"/>
                </a:cxn>
                <a:cxn ang="0">
                  <a:pos x="233" y="232"/>
                </a:cxn>
              </a:cxnLst>
              <a:rect l="0" t="0" r="r" b="b"/>
              <a:pathLst>
                <a:path w="465" h="232">
                  <a:moveTo>
                    <a:pt x="233" y="232"/>
                  </a:moveTo>
                  <a:cubicBezTo>
                    <a:pt x="361" y="232"/>
                    <a:pt x="465" y="128"/>
                    <a:pt x="46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8"/>
                    <a:pt x="104" y="232"/>
                    <a:pt x="233" y="232"/>
                  </a:cubicBezTo>
                  <a:close/>
                </a:path>
              </a:pathLst>
            </a:cu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254367" y="2496698"/>
              <a:ext cx="981508" cy="807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45416"/>
              <a:r>
                <a:rPr lang="id-ID" sz="6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02</a:t>
              </a:r>
              <a:endParaRPr lang="en-US" sz="6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959365" y="1892829"/>
            <a:ext cx="2853640" cy="1436103"/>
            <a:chOff x="5969524" y="1419622"/>
            <a:chExt cx="2140230" cy="1077077"/>
          </a:xfrm>
        </p:grpSpPr>
        <p:sp>
          <p:nvSpPr>
            <p:cNvPr id="40" name="Freeform 8"/>
            <p:cNvSpPr/>
            <p:nvPr/>
          </p:nvSpPr>
          <p:spPr bwMode="auto">
            <a:xfrm>
              <a:off x="5969524" y="1419622"/>
              <a:ext cx="2140230" cy="1077077"/>
            </a:xfrm>
            <a:custGeom>
              <a:avLst/>
              <a:gdLst/>
              <a:ahLst/>
              <a:cxnLst>
                <a:cxn ang="0">
                  <a:pos x="232" y="0"/>
                </a:cxn>
                <a:cxn ang="0">
                  <a:pos x="0" y="233"/>
                </a:cxn>
                <a:cxn ang="0">
                  <a:pos x="464" y="233"/>
                </a:cxn>
                <a:cxn ang="0">
                  <a:pos x="232" y="0"/>
                </a:cxn>
              </a:cxnLst>
              <a:rect l="0" t="0" r="r" b="b"/>
              <a:pathLst>
                <a:path w="464" h="233">
                  <a:moveTo>
                    <a:pt x="232" y="0"/>
                  </a:moveTo>
                  <a:cubicBezTo>
                    <a:pt x="104" y="0"/>
                    <a:pt x="0" y="104"/>
                    <a:pt x="0" y="233"/>
                  </a:cubicBezTo>
                  <a:cubicBezTo>
                    <a:pt x="464" y="233"/>
                    <a:pt x="464" y="233"/>
                    <a:pt x="464" y="233"/>
                  </a:cubicBezTo>
                  <a:cubicBezTo>
                    <a:pt x="464" y="104"/>
                    <a:pt x="360" y="0"/>
                    <a:pt x="232" y="0"/>
                  </a:cubicBezTo>
                  <a:close/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33776" y="1519309"/>
              <a:ext cx="981508" cy="807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45416"/>
              <a:r>
                <a:rPr lang="id-ID" sz="6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03</a:t>
              </a:r>
              <a:endParaRPr lang="en-US" sz="6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5" name="Content Placeholder 2"/>
          <p:cNvSpPr txBox="1"/>
          <p:nvPr/>
        </p:nvSpPr>
        <p:spPr>
          <a:xfrm>
            <a:off x="1582171" y="3453584"/>
            <a:ext cx="2755556" cy="1218440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8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基本要求中的</a:t>
            </a:r>
            <a:r>
              <a:rPr lang="en-US" altLang="zh-CN" sz="28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3D</a:t>
            </a:r>
            <a:r>
              <a:rPr lang="zh-CN" altLang="en-US" sz="28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场景绘制</a:t>
            </a:r>
            <a:endParaRPr lang="en-US" sz="28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BF6BEC4-E716-4459-BB34-5486061A51A9}"/>
              </a:ext>
            </a:extLst>
          </p:cNvPr>
          <p:cNvGrpSpPr/>
          <p:nvPr/>
        </p:nvGrpSpPr>
        <p:grpSpPr>
          <a:xfrm>
            <a:off x="0" y="92186"/>
            <a:ext cx="700431" cy="838723"/>
            <a:chOff x="-66175" y="-46827"/>
            <a:chExt cx="525323" cy="629043"/>
          </a:xfrm>
        </p:grpSpPr>
        <p:sp>
          <p:nvSpPr>
            <p:cNvPr id="16" name="PA_4-Point Star 20">
              <a:extLst>
                <a:ext uri="{FF2B5EF4-FFF2-40B4-BE49-F238E27FC236}">
                  <a16:creationId xmlns:a16="http://schemas.microsoft.com/office/drawing/2014/main" id="{41B56C49-3C76-45A6-9AC4-DE3E6D427989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219892" y="37939"/>
              <a:ext cx="239256" cy="239256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7" name="PA_4-Point Star 21">
              <a:extLst>
                <a:ext uri="{FF2B5EF4-FFF2-40B4-BE49-F238E27FC236}">
                  <a16:creationId xmlns:a16="http://schemas.microsoft.com/office/drawing/2014/main" id="{299BBD2C-EF91-4BAA-ACC7-C33A4B5A8815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82458" y="264914"/>
              <a:ext cx="317302" cy="317302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9" name="星形: 四角 18">
              <a:extLst>
                <a:ext uri="{FF2B5EF4-FFF2-40B4-BE49-F238E27FC236}">
                  <a16:creationId xmlns:a16="http://schemas.microsoft.com/office/drawing/2014/main" id="{4B9915F6-36AD-4830-B5DD-0F6F97E71532}"/>
                </a:ext>
              </a:extLst>
            </p:cNvPr>
            <p:cNvSpPr/>
            <p:nvPr/>
          </p:nvSpPr>
          <p:spPr>
            <a:xfrm>
              <a:off x="-66175" y="-46827"/>
              <a:ext cx="207918" cy="207918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089A788-B819-4F65-843A-62E64C0AD13B}"/>
              </a:ext>
            </a:extLst>
          </p:cNvPr>
          <p:cNvSpPr txBox="1"/>
          <p:nvPr/>
        </p:nvSpPr>
        <p:spPr>
          <a:xfrm>
            <a:off x="4714710" y="1892829"/>
            <a:ext cx="2755556" cy="1218440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8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基于</a:t>
            </a:r>
            <a:r>
              <a:rPr lang="en-US" altLang="zh-CN" sz="28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WebGL</a:t>
            </a:r>
            <a:r>
              <a:rPr lang="zh-CN" altLang="en-US" sz="28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的完整游戏</a:t>
            </a:r>
            <a:endParaRPr lang="en-US" sz="28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68C374D-432A-4FAB-8792-34779925C717}"/>
              </a:ext>
            </a:extLst>
          </p:cNvPr>
          <p:cNvSpPr txBox="1"/>
          <p:nvPr/>
        </p:nvSpPr>
        <p:spPr>
          <a:xfrm>
            <a:off x="7888082" y="3541402"/>
            <a:ext cx="3159702" cy="1218440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8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实时碰撞检测、</a:t>
            </a:r>
            <a:r>
              <a:rPr lang="en-US" altLang="zh-CN" sz="28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NURBS</a:t>
            </a:r>
            <a:r>
              <a:rPr lang="zh-CN" altLang="en-US" sz="28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曲面建模</a:t>
            </a:r>
            <a:endParaRPr lang="en-US" sz="28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10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2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41"/>
          <p:cNvGraphicFramePr/>
          <p:nvPr>
            <p:extLst>
              <p:ext uri="{D42A27DB-BD31-4B8C-83A1-F6EECF244321}">
                <p14:modId xmlns:p14="http://schemas.microsoft.com/office/powerpoint/2010/main" val="2987988204"/>
              </p:ext>
            </p:extLst>
          </p:nvPr>
        </p:nvGraphicFramePr>
        <p:xfrm>
          <a:off x="815414" y="1218141"/>
          <a:ext cx="4922583" cy="5283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Picture 11" descr="\\MAGNUM\Projects\Microsoft\Cloud Power FY12\Design\ICONS_PNG\Application.png"/>
          <p:cNvPicPr>
            <a:picLocks noChangeAspect="1" noChangeArrowheads="1"/>
          </p:cNvPicPr>
          <p:nvPr/>
        </p:nvPicPr>
        <p:blipFill rotWithShape="1">
          <a:blip r:embed="rId10" cstate="email">
            <a:biLevel thresh="7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2072" y="5017721"/>
            <a:ext cx="1233929" cy="1006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8" descr="C:\Users\jonahs\Documents\Dropbox\Projects SCOTT\MEET Windows Azure\source\Background\Service-Icon-Websites.png"/>
          <p:cNvPicPr>
            <a:picLocks noChangeAspect="1" noChangeArrowheads="1"/>
          </p:cNvPicPr>
          <p:nvPr/>
        </p:nvPicPr>
        <p:blipFill>
          <a:blip r:embed="rId12" cstate="email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4033" y="3344184"/>
            <a:ext cx="850000" cy="84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C:\Users\jonahs\Documents\Dropbox\Projects SCOTT\MEET Windows Azure\source\Background\Service-Icon-VM.png"/>
          <p:cNvPicPr>
            <a:picLocks noChangeAspect="1" noChangeArrowheads="1"/>
          </p:cNvPicPr>
          <p:nvPr/>
        </p:nvPicPr>
        <p:blipFill>
          <a:blip r:embed="rId14" cstate="email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09345" y="1892829"/>
            <a:ext cx="850000" cy="84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855D89F3-07EF-4BC3-AB07-219E30A94978}"/>
              </a:ext>
            </a:extLst>
          </p:cNvPr>
          <p:cNvGrpSpPr/>
          <p:nvPr/>
        </p:nvGrpSpPr>
        <p:grpSpPr>
          <a:xfrm>
            <a:off x="0" y="92186"/>
            <a:ext cx="4243316" cy="838723"/>
            <a:chOff x="-66175" y="-46827"/>
            <a:chExt cx="3182487" cy="629043"/>
          </a:xfrm>
        </p:grpSpPr>
        <p:sp>
          <p:nvSpPr>
            <p:cNvPr id="23" name="PA_4-Point Star 20">
              <a:extLst>
                <a:ext uri="{FF2B5EF4-FFF2-40B4-BE49-F238E27FC236}">
                  <a16:creationId xmlns:a16="http://schemas.microsoft.com/office/drawing/2014/main" id="{9F8165C9-B5FD-44BC-A428-3A3E90FE5AED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219892" y="37939"/>
              <a:ext cx="239256" cy="239256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4" name="PA_4-Point Star 21">
              <a:extLst>
                <a:ext uri="{FF2B5EF4-FFF2-40B4-BE49-F238E27FC236}">
                  <a16:creationId xmlns:a16="http://schemas.microsoft.com/office/drawing/2014/main" id="{8BEDBEE8-467C-4CBA-8BCF-BE04C34DD32E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82458" y="264914"/>
              <a:ext cx="317302" cy="317302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DD6FB03-1CC7-455D-8D1E-D0AE152AA3FC}"/>
                </a:ext>
              </a:extLst>
            </p:cNvPr>
            <p:cNvSpPr txBox="1"/>
            <p:nvPr/>
          </p:nvSpPr>
          <p:spPr>
            <a:xfrm>
              <a:off x="399760" y="149187"/>
              <a:ext cx="27165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7" dirty="0">
                  <a:solidFill>
                    <a:schemeClr val="bg1"/>
                  </a:solidFill>
                  <a:latin typeface="造字工房悦黑演示版常规体" pitchFamily="50" charset="-122"/>
                  <a:ea typeface="造字工房悦黑演示版常规体" pitchFamily="50" charset="-122"/>
                </a:rPr>
                <a:t>3D</a:t>
              </a:r>
              <a:r>
                <a:rPr lang="zh-CN" altLang="en-US" sz="2667" dirty="0">
                  <a:solidFill>
                    <a:schemeClr val="bg1"/>
                  </a:solidFill>
                  <a:latin typeface="造字工房悦黑演示版常规体" pitchFamily="50" charset="-122"/>
                  <a:ea typeface="造字工房悦黑演示版常规体" pitchFamily="50" charset="-122"/>
                </a:rPr>
                <a:t>建模方面</a:t>
              </a:r>
              <a:endParaRPr lang="zh-CN" altLang="en-US" sz="1467" dirty="0">
                <a:solidFill>
                  <a:schemeClr val="bg1"/>
                </a:solidFill>
                <a:latin typeface="造字工房悦黑演示版常规体" pitchFamily="50" charset="-122"/>
                <a:ea typeface="造字工房悦黑演示版常规体" pitchFamily="50" charset="-122"/>
              </a:endParaRPr>
            </a:p>
          </p:txBody>
        </p:sp>
        <p:sp>
          <p:nvSpPr>
            <p:cNvPr id="26" name="星形: 四角 25">
              <a:extLst>
                <a:ext uri="{FF2B5EF4-FFF2-40B4-BE49-F238E27FC236}">
                  <a16:creationId xmlns:a16="http://schemas.microsoft.com/office/drawing/2014/main" id="{45B509BF-090C-471C-917E-813276C3ADA5}"/>
                </a:ext>
              </a:extLst>
            </p:cNvPr>
            <p:cNvSpPr/>
            <p:nvPr/>
          </p:nvSpPr>
          <p:spPr>
            <a:xfrm>
              <a:off x="-66175" y="-46827"/>
              <a:ext cx="207918" cy="207918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7111F58A-9972-477A-9AB1-51D81874ECF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35513" y="601735"/>
            <a:ext cx="5814564" cy="565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86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6"/>
  <p:tag name="MH_CATEGORY" val="#XunHChF#"/>
  <p:tag name="MH_LAYOUT" val="SubTitle"/>
  <p:tag name="MH" val="20170602162017"/>
  <p:tag name="MH_LIBRARY" val="GRAPHIC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216</Words>
  <Application>Microsoft Office PowerPoint</Application>
  <PresentationFormat>宽屏</PresentationFormat>
  <Paragraphs>86</Paragraphs>
  <Slides>21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4" baseType="lpstr">
      <vt:lpstr>等线</vt:lpstr>
      <vt:lpstr>等线 Light</vt:lpstr>
      <vt:lpstr>方正兰亭黑_GBK</vt:lpstr>
      <vt:lpstr>方正正中黑简体</vt:lpstr>
      <vt:lpstr>宋体</vt:lpstr>
      <vt:lpstr>微软雅黑</vt:lpstr>
      <vt:lpstr>造字工房悦黑演示版常规体</vt:lpstr>
      <vt:lpstr>Arial</vt:lpstr>
      <vt:lpstr>Calibri</vt:lpstr>
      <vt:lpstr>Cambria Math</vt:lpstr>
      <vt:lpstr>Impact</vt:lpstr>
      <vt:lpstr>Segoe UI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大炮er</dc:creator>
  <cp:lastModifiedBy>谢文韬</cp:lastModifiedBy>
  <cp:revision>21</cp:revision>
  <dcterms:created xsi:type="dcterms:W3CDTF">2017-07-25T08:34:01Z</dcterms:created>
  <dcterms:modified xsi:type="dcterms:W3CDTF">2018-01-16T14:16:35Z</dcterms:modified>
</cp:coreProperties>
</file>